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D2F3D5-DC37-4B10-A046-FF253046B1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607760" cy="1828670"/>
          </a:xfrm>
          <a:prstGeom prst="rect">
            <a:avLst/>
          </a:prstGeom>
          <a:noFill/>
          <a:ln>
            <a:noFill/>
          </a:ln>
        </p:spPr>
      </p:pic>
      <p:sp>
        <p:nvSpPr>
          <p:cNvPr id="3" name="TextBox 2">
            <a:extLst>
              <a:ext uri="{FF2B5EF4-FFF2-40B4-BE49-F238E27FC236}">
                <a16:creationId xmlns:a16="http://schemas.microsoft.com/office/drawing/2014/main" id="{8584D2FD-3C19-4436-ADFB-B00F16C6147A}"/>
              </a:ext>
            </a:extLst>
          </p:cNvPr>
          <p:cNvSpPr txBox="1"/>
          <p:nvPr/>
        </p:nvSpPr>
        <p:spPr>
          <a:xfrm>
            <a:off x="1790968" y="2640106"/>
            <a:ext cx="9475694" cy="1015663"/>
          </a:xfrm>
          <a:prstGeom prst="rect">
            <a:avLst/>
          </a:prstGeom>
          <a:noFill/>
        </p:spPr>
        <p:txBody>
          <a:bodyPr wrap="square" rtlCol="0">
            <a:spAutoFit/>
          </a:bodyPr>
          <a:lstStyle/>
          <a:p>
            <a:r>
              <a:rPr lang="en-IN" sz="6000" dirty="0">
                <a:solidFill>
                  <a:schemeClr val="bg1"/>
                </a:solidFill>
                <a:latin typeface="Book Antiqua" panose="02040602050305030304" pitchFamily="18" charset="0"/>
              </a:rPr>
              <a:t>CAR PRICE PREDICTION</a:t>
            </a:r>
          </a:p>
        </p:txBody>
      </p:sp>
      <p:sp>
        <p:nvSpPr>
          <p:cNvPr id="4" name="TextBox 3">
            <a:extLst>
              <a:ext uri="{FF2B5EF4-FFF2-40B4-BE49-F238E27FC236}">
                <a16:creationId xmlns:a16="http://schemas.microsoft.com/office/drawing/2014/main" id="{ECD94A9D-6D27-423F-B139-CE618B710480}"/>
              </a:ext>
            </a:extLst>
          </p:cNvPr>
          <p:cNvSpPr txBox="1"/>
          <p:nvPr/>
        </p:nvSpPr>
        <p:spPr>
          <a:xfrm>
            <a:off x="7001436" y="5535706"/>
            <a:ext cx="4840940" cy="707886"/>
          </a:xfrm>
          <a:prstGeom prst="rect">
            <a:avLst/>
          </a:prstGeom>
          <a:noFill/>
        </p:spPr>
        <p:txBody>
          <a:bodyPr wrap="square" rtlCol="0">
            <a:spAutoFit/>
          </a:bodyPr>
          <a:lstStyle/>
          <a:p>
            <a:r>
              <a:rPr lang="en-IN" sz="2000" dirty="0"/>
              <a:t>Submitted by – Haindavi Chakravarthy</a:t>
            </a:r>
          </a:p>
          <a:p>
            <a:r>
              <a:rPr lang="en-IN" sz="2000" dirty="0"/>
              <a:t>Internship       - Batch.no. 23</a:t>
            </a:r>
          </a:p>
        </p:txBody>
      </p:sp>
    </p:spTree>
    <p:extLst>
      <p:ext uri="{BB962C8B-B14F-4D97-AF65-F5344CB8AC3E}">
        <p14:creationId xmlns:p14="http://schemas.microsoft.com/office/powerpoint/2010/main" val="1252180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AF139C-FC9F-497D-932C-21FAF79475F3}"/>
              </a:ext>
            </a:extLst>
          </p:cNvPr>
          <p:cNvPicPr>
            <a:picLocks noChangeAspect="1"/>
          </p:cNvPicPr>
          <p:nvPr/>
        </p:nvPicPr>
        <p:blipFill>
          <a:blip r:embed="rId2"/>
          <a:stretch>
            <a:fillRect/>
          </a:stretch>
        </p:blipFill>
        <p:spPr>
          <a:xfrm>
            <a:off x="95549" y="503630"/>
            <a:ext cx="6206639" cy="1235524"/>
          </a:xfrm>
          <a:prstGeom prst="rect">
            <a:avLst/>
          </a:prstGeom>
        </p:spPr>
      </p:pic>
      <p:sp>
        <p:nvSpPr>
          <p:cNvPr id="3" name="TextBox 2">
            <a:extLst>
              <a:ext uri="{FF2B5EF4-FFF2-40B4-BE49-F238E27FC236}">
                <a16:creationId xmlns:a16="http://schemas.microsoft.com/office/drawing/2014/main" id="{2171E1C9-8F12-4D7B-AB20-0DC3824A0779}"/>
              </a:ext>
            </a:extLst>
          </p:cNvPr>
          <p:cNvSpPr txBox="1"/>
          <p:nvPr/>
        </p:nvSpPr>
        <p:spPr>
          <a:xfrm>
            <a:off x="6373906" y="503630"/>
            <a:ext cx="5722546" cy="1200329"/>
          </a:xfrm>
          <a:prstGeom prst="rect">
            <a:avLst/>
          </a:prstGeom>
          <a:noFill/>
        </p:spPr>
        <p:txBody>
          <a:bodyPr wrap="square" rtlCol="0">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here we drop the unnecessary column “History” in which we have the same data in all the records and is not useful for our prediction and so we delete the column</a:t>
            </a:r>
            <a:endParaRPr lang="en-IN" dirty="0"/>
          </a:p>
        </p:txBody>
      </p:sp>
      <p:pic>
        <p:nvPicPr>
          <p:cNvPr id="4" name="Picture 3">
            <a:extLst>
              <a:ext uri="{FF2B5EF4-FFF2-40B4-BE49-F238E27FC236}">
                <a16:creationId xmlns:a16="http://schemas.microsoft.com/office/drawing/2014/main" id="{931185DB-8075-40AC-B6A6-29B178F75736}"/>
              </a:ext>
            </a:extLst>
          </p:cNvPr>
          <p:cNvPicPr>
            <a:picLocks noChangeAspect="1"/>
          </p:cNvPicPr>
          <p:nvPr/>
        </p:nvPicPr>
        <p:blipFill>
          <a:blip r:embed="rId3"/>
          <a:stretch>
            <a:fillRect/>
          </a:stretch>
        </p:blipFill>
        <p:spPr>
          <a:xfrm>
            <a:off x="95548" y="2568463"/>
            <a:ext cx="5346027" cy="1112240"/>
          </a:xfrm>
          <a:prstGeom prst="rect">
            <a:avLst/>
          </a:prstGeom>
        </p:spPr>
      </p:pic>
      <p:pic>
        <p:nvPicPr>
          <p:cNvPr id="5" name="Picture 4">
            <a:extLst>
              <a:ext uri="{FF2B5EF4-FFF2-40B4-BE49-F238E27FC236}">
                <a16:creationId xmlns:a16="http://schemas.microsoft.com/office/drawing/2014/main" id="{CD1D1154-E7C5-4984-AA15-BFBC528E8EC5}"/>
              </a:ext>
            </a:extLst>
          </p:cNvPr>
          <p:cNvPicPr>
            <a:picLocks noChangeAspect="1"/>
          </p:cNvPicPr>
          <p:nvPr/>
        </p:nvPicPr>
        <p:blipFill>
          <a:blip r:embed="rId4"/>
          <a:stretch>
            <a:fillRect/>
          </a:stretch>
        </p:blipFill>
        <p:spPr>
          <a:xfrm>
            <a:off x="717176" y="4489672"/>
            <a:ext cx="1855113" cy="2189033"/>
          </a:xfrm>
          <a:prstGeom prst="rect">
            <a:avLst/>
          </a:prstGeom>
        </p:spPr>
      </p:pic>
      <p:sp>
        <p:nvSpPr>
          <p:cNvPr id="6" name="TextBox 5">
            <a:extLst>
              <a:ext uri="{FF2B5EF4-FFF2-40B4-BE49-F238E27FC236}">
                <a16:creationId xmlns:a16="http://schemas.microsoft.com/office/drawing/2014/main" id="{AA95B763-8E30-47C1-AA23-FE060E6EA30B}"/>
              </a:ext>
            </a:extLst>
          </p:cNvPr>
          <p:cNvSpPr txBox="1"/>
          <p:nvPr/>
        </p:nvSpPr>
        <p:spPr>
          <a:xfrm>
            <a:off x="5504329" y="2782669"/>
            <a:ext cx="6472519" cy="646331"/>
          </a:xfrm>
          <a:prstGeom prst="rect">
            <a:avLst/>
          </a:prstGeom>
          <a:noFill/>
        </p:spPr>
        <p:txBody>
          <a:bodyPr wrap="square" rtlCol="0">
            <a:spAutoFit/>
          </a:bodyPr>
          <a:lstStyle/>
          <a:p>
            <a:r>
              <a:rPr lang="en-IN" dirty="0">
                <a:latin typeface="Book Antiqua" panose="02040602050305030304" pitchFamily="18" charset="0"/>
              </a:rPr>
              <a:t>Here we have filled the null values present in the feature data through mode values of the data.</a:t>
            </a:r>
          </a:p>
        </p:txBody>
      </p:sp>
      <p:sp>
        <p:nvSpPr>
          <p:cNvPr id="9" name="TextBox 8">
            <a:extLst>
              <a:ext uri="{FF2B5EF4-FFF2-40B4-BE49-F238E27FC236}">
                <a16:creationId xmlns:a16="http://schemas.microsoft.com/office/drawing/2014/main" id="{19E2283D-7328-4B68-AB24-2A6C9A9D258C}"/>
              </a:ext>
            </a:extLst>
          </p:cNvPr>
          <p:cNvSpPr txBox="1"/>
          <p:nvPr/>
        </p:nvSpPr>
        <p:spPr>
          <a:xfrm>
            <a:off x="2922494" y="4988860"/>
            <a:ext cx="9173958" cy="369332"/>
          </a:xfrm>
          <a:prstGeom prst="rect">
            <a:avLst/>
          </a:prstGeom>
          <a:noFill/>
        </p:spPr>
        <p:txBody>
          <a:bodyPr wrap="square" rtlCol="0">
            <a:spAutoFit/>
          </a:bodyPr>
          <a:lstStyle/>
          <a:p>
            <a:r>
              <a:rPr lang="en-IN" dirty="0">
                <a:latin typeface="Book Antiqua" panose="02040602050305030304" pitchFamily="18" charset="0"/>
              </a:rPr>
              <a:t>Here we can see that we have finally succeeded in filling the null values of the features</a:t>
            </a:r>
          </a:p>
        </p:txBody>
      </p:sp>
      <p:sp>
        <p:nvSpPr>
          <p:cNvPr id="10" name="Arrow: Down 9">
            <a:extLst>
              <a:ext uri="{FF2B5EF4-FFF2-40B4-BE49-F238E27FC236}">
                <a16:creationId xmlns:a16="http://schemas.microsoft.com/office/drawing/2014/main" id="{75AB302B-830B-4DEE-94E8-5B1EE6BA05BA}"/>
              </a:ext>
            </a:extLst>
          </p:cNvPr>
          <p:cNvSpPr/>
          <p:nvPr/>
        </p:nvSpPr>
        <p:spPr>
          <a:xfrm>
            <a:off x="1671045" y="1718814"/>
            <a:ext cx="337049" cy="829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1A33756-4C33-4FFF-B7C6-43FEDF15E63B}"/>
              </a:ext>
            </a:extLst>
          </p:cNvPr>
          <p:cNvSpPr/>
          <p:nvPr/>
        </p:nvSpPr>
        <p:spPr>
          <a:xfrm>
            <a:off x="1532965" y="3701043"/>
            <a:ext cx="403411" cy="8089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92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34D871-52EF-4182-899D-8D3D1248846F}"/>
              </a:ext>
            </a:extLst>
          </p:cNvPr>
          <p:cNvPicPr>
            <a:picLocks noChangeAspect="1"/>
          </p:cNvPicPr>
          <p:nvPr/>
        </p:nvPicPr>
        <p:blipFill>
          <a:blip r:embed="rId2"/>
          <a:stretch>
            <a:fillRect/>
          </a:stretch>
        </p:blipFill>
        <p:spPr>
          <a:xfrm>
            <a:off x="383464" y="95119"/>
            <a:ext cx="3175523" cy="2444827"/>
          </a:xfrm>
          <a:prstGeom prst="rect">
            <a:avLst/>
          </a:prstGeom>
        </p:spPr>
      </p:pic>
      <p:sp>
        <p:nvSpPr>
          <p:cNvPr id="4" name="TextBox 3">
            <a:extLst>
              <a:ext uri="{FF2B5EF4-FFF2-40B4-BE49-F238E27FC236}">
                <a16:creationId xmlns:a16="http://schemas.microsoft.com/office/drawing/2014/main" id="{B737FC99-D8CC-4268-85C7-C2A2B18361BC}"/>
              </a:ext>
            </a:extLst>
          </p:cNvPr>
          <p:cNvSpPr txBox="1"/>
          <p:nvPr/>
        </p:nvSpPr>
        <p:spPr>
          <a:xfrm>
            <a:off x="228600" y="2663437"/>
            <a:ext cx="6808694" cy="369332"/>
          </a:xfrm>
          <a:prstGeom prst="rect">
            <a:avLst/>
          </a:prstGeom>
          <a:noFill/>
        </p:spPr>
        <p:txBody>
          <a:bodyPr wrap="square">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can see that there are no null values in our dataset now .</a:t>
            </a:r>
            <a:endParaRPr lang="en-IN" dirty="0"/>
          </a:p>
        </p:txBody>
      </p:sp>
      <p:sp>
        <p:nvSpPr>
          <p:cNvPr id="6" name="TextBox 5">
            <a:extLst>
              <a:ext uri="{FF2B5EF4-FFF2-40B4-BE49-F238E27FC236}">
                <a16:creationId xmlns:a16="http://schemas.microsoft.com/office/drawing/2014/main" id="{86374BFB-4FFB-428D-9806-69D42A988A82}"/>
              </a:ext>
            </a:extLst>
          </p:cNvPr>
          <p:cNvSpPr txBox="1"/>
          <p:nvPr/>
        </p:nvSpPr>
        <p:spPr>
          <a:xfrm>
            <a:off x="6445623" y="21200"/>
            <a:ext cx="5683623" cy="461665"/>
          </a:xfrm>
          <a:prstGeom prst="rect">
            <a:avLst/>
          </a:prstGeom>
          <a:noFill/>
        </p:spPr>
        <p:txBody>
          <a:bodyPr wrap="square">
            <a:spAutoFit/>
          </a:bodyPr>
          <a:lstStyle/>
          <a:p>
            <a:r>
              <a:rPr lang="en-IN" sz="2400" b="1" dirty="0">
                <a:effectLst/>
                <a:latin typeface="Book Antiqua" panose="02040602050305030304" pitchFamily="18" charset="0"/>
                <a:ea typeface="Calibri" panose="020F0502020204030204" pitchFamily="34" charset="0"/>
                <a:cs typeface="Times New Roman" panose="02020603050405020304" pitchFamily="18" charset="0"/>
              </a:rPr>
              <a:t>change the datatype of the columns :</a:t>
            </a:r>
            <a:endParaRPr lang="en-IN" sz="2400" b="1" dirty="0"/>
          </a:p>
        </p:txBody>
      </p:sp>
      <p:pic>
        <p:nvPicPr>
          <p:cNvPr id="7" name="Picture 6">
            <a:extLst>
              <a:ext uri="{FF2B5EF4-FFF2-40B4-BE49-F238E27FC236}">
                <a16:creationId xmlns:a16="http://schemas.microsoft.com/office/drawing/2014/main" id="{7A2014F6-17F8-4965-863C-3FEB034783B3}"/>
              </a:ext>
            </a:extLst>
          </p:cNvPr>
          <p:cNvPicPr>
            <a:picLocks noChangeAspect="1"/>
          </p:cNvPicPr>
          <p:nvPr/>
        </p:nvPicPr>
        <p:blipFill>
          <a:blip r:embed="rId3"/>
          <a:stretch>
            <a:fillRect/>
          </a:stretch>
        </p:blipFill>
        <p:spPr>
          <a:xfrm>
            <a:off x="7678717" y="609601"/>
            <a:ext cx="3889785" cy="2735904"/>
          </a:xfrm>
          <a:prstGeom prst="rect">
            <a:avLst/>
          </a:prstGeom>
        </p:spPr>
      </p:pic>
      <p:pic>
        <p:nvPicPr>
          <p:cNvPr id="8" name="Picture 7">
            <a:extLst>
              <a:ext uri="{FF2B5EF4-FFF2-40B4-BE49-F238E27FC236}">
                <a16:creationId xmlns:a16="http://schemas.microsoft.com/office/drawing/2014/main" id="{4B24D113-6B8D-4A32-ABCF-6197F70EDE34}"/>
              </a:ext>
            </a:extLst>
          </p:cNvPr>
          <p:cNvPicPr>
            <a:picLocks noChangeAspect="1"/>
          </p:cNvPicPr>
          <p:nvPr/>
        </p:nvPicPr>
        <p:blipFill>
          <a:blip r:embed="rId4"/>
          <a:stretch>
            <a:fillRect/>
          </a:stretch>
        </p:blipFill>
        <p:spPr>
          <a:xfrm>
            <a:off x="7678718" y="3291996"/>
            <a:ext cx="3889785" cy="2455144"/>
          </a:xfrm>
          <a:prstGeom prst="rect">
            <a:avLst/>
          </a:prstGeom>
        </p:spPr>
      </p:pic>
      <p:pic>
        <p:nvPicPr>
          <p:cNvPr id="9" name="Picture 8">
            <a:extLst>
              <a:ext uri="{FF2B5EF4-FFF2-40B4-BE49-F238E27FC236}">
                <a16:creationId xmlns:a16="http://schemas.microsoft.com/office/drawing/2014/main" id="{BB0E5346-D5D5-41A2-88B4-BAC23003DB37}"/>
              </a:ext>
            </a:extLst>
          </p:cNvPr>
          <p:cNvPicPr>
            <a:picLocks noChangeAspect="1"/>
          </p:cNvPicPr>
          <p:nvPr/>
        </p:nvPicPr>
        <p:blipFill>
          <a:blip r:embed="rId5"/>
          <a:stretch>
            <a:fillRect/>
          </a:stretch>
        </p:blipFill>
        <p:spPr>
          <a:xfrm>
            <a:off x="7678718" y="5747140"/>
            <a:ext cx="3889785" cy="1010960"/>
          </a:xfrm>
          <a:prstGeom prst="rect">
            <a:avLst/>
          </a:prstGeom>
        </p:spPr>
      </p:pic>
      <p:pic>
        <p:nvPicPr>
          <p:cNvPr id="10" name="Picture 9">
            <a:extLst>
              <a:ext uri="{FF2B5EF4-FFF2-40B4-BE49-F238E27FC236}">
                <a16:creationId xmlns:a16="http://schemas.microsoft.com/office/drawing/2014/main" id="{FAE9F0B4-BDD3-49D8-943F-29AFD715702F}"/>
              </a:ext>
            </a:extLst>
          </p:cNvPr>
          <p:cNvPicPr>
            <a:picLocks noChangeAspect="1"/>
          </p:cNvPicPr>
          <p:nvPr/>
        </p:nvPicPr>
        <p:blipFill>
          <a:blip r:embed="rId6"/>
          <a:stretch>
            <a:fillRect/>
          </a:stretch>
        </p:blipFill>
        <p:spPr>
          <a:xfrm>
            <a:off x="228600" y="3429000"/>
            <a:ext cx="3244776" cy="2247559"/>
          </a:xfrm>
          <a:prstGeom prst="rect">
            <a:avLst/>
          </a:prstGeom>
        </p:spPr>
      </p:pic>
      <p:sp>
        <p:nvSpPr>
          <p:cNvPr id="11" name="TextBox 10">
            <a:extLst>
              <a:ext uri="{FF2B5EF4-FFF2-40B4-BE49-F238E27FC236}">
                <a16:creationId xmlns:a16="http://schemas.microsoft.com/office/drawing/2014/main" id="{C344212E-300D-483A-A8BA-AB3D68AD0926}"/>
              </a:ext>
            </a:extLst>
          </p:cNvPr>
          <p:cNvSpPr txBox="1"/>
          <p:nvPr/>
        </p:nvSpPr>
        <p:spPr>
          <a:xfrm>
            <a:off x="0" y="5834770"/>
            <a:ext cx="7512424" cy="646331"/>
          </a:xfrm>
          <a:prstGeom prst="rect">
            <a:avLst/>
          </a:prstGeom>
          <a:noFill/>
        </p:spPr>
        <p:txBody>
          <a:bodyPr wrap="square" rtlCol="0">
            <a:spAutoFit/>
          </a:bodyPr>
          <a:lstStyle/>
          <a:p>
            <a:r>
              <a:rPr lang="en-IN" dirty="0">
                <a:latin typeface="Book Antiqua" panose="02040602050305030304" pitchFamily="18" charset="0"/>
              </a:rPr>
              <a:t>Here we can see that the datatypes of the features which are preprocessed and changed with their datatypes have changed.</a:t>
            </a:r>
          </a:p>
        </p:txBody>
      </p:sp>
      <p:sp>
        <p:nvSpPr>
          <p:cNvPr id="12" name="Arrow: Right 11">
            <a:extLst>
              <a:ext uri="{FF2B5EF4-FFF2-40B4-BE49-F238E27FC236}">
                <a16:creationId xmlns:a16="http://schemas.microsoft.com/office/drawing/2014/main" id="{A7194569-8003-4EDC-AA5A-80D7827007DC}"/>
              </a:ext>
            </a:extLst>
          </p:cNvPr>
          <p:cNvSpPr/>
          <p:nvPr/>
        </p:nvSpPr>
        <p:spPr>
          <a:xfrm>
            <a:off x="4446495" y="1452282"/>
            <a:ext cx="226807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41B244B7-3E00-4A05-8378-813D6B9CDE0D}"/>
              </a:ext>
            </a:extLst>
          </p:cNvPr>
          <p:cNvSpPr/>
          <p:nvPr/>
        </p:nvSpPr>
        <p:spPr>
          <a:xfrm flipH="1">
            <a:off x="4446492" y="4329953"/>
            <a:ext cx="226807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927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D7793-4726-4C8D-8C20-054BF151C2AD}"/>
              </a:ext>
            </a:extLst>
          </p:cNvPr>
          <p:cNvSpPr txBox="1"/>
          <p:nvPr/>
        </p:nvSpPr>
        <p:spPr>
          <a:xfrm>
            <a:off x="165848" y="835967"/>
            <a:ext cx="8144435" cy="369332"/>
          </a:xfrm>
          <a:prstGeom prst="rect">
            <a:avLst/>
          </a:prstGeom>
          <a:noFill/>
        </p:spPr>
        <p:txBody>
          <a:bodyPr wrap="square">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here we will be going to visualize few of the features of our dataset.</a:t>
            </a:r>
            <a:endParaRPr lang="en-IN" dirty="0"/>
          </a:p>
        </p:txBody>
      </p:sp>
      <p:sp>
        <p:nvSpPr>
          <p:cNvPr id="4" name="TextBox 3">
            <a:extLst>
              <a:ext uri="{FF2B5EF4-FFF2-40B4-BE49-F238E27FC236}">
                <a16:creationId xmlns:a16="http://schemas.microsoft.com/office/drawing/2014/main" id="{757C0995-2C52-44C6-9CD9-36F98C6AACBB}"/>
              </a:ext>
            </a:extLst>
          </p:cNvPr>
          <p:cNvSpPr txBox="1"/>
          <p:nvPr/>
        </p:nvSpPr>
        <p:spPr>
          <a:xfrm>
            <a:off x="282387" y="101353"/>
            <a:ext cx="10152531" cy="646331"/>
          </a:xfrm>
          <a:prstGeom prst="rect">
            <a:avLst/>
          </a:prstGeom>
          <a:noFill/>
        </p:spPr>
        <p:txBody>
          <a:bodyPr wrap="square" rtlCol="0">
            <a:spAutoFit/>
          </a:bodyPr>
          <a:lstStyle/>
          <a:p>
            <a:r>
              <a:rPr lang="en-IN" sz="3600" dirty="0">
                <a:solidFill>
                  <a:schemeClr val="bg1"/>
                </a:solidFill>
                <a:latin typeface="Book Antiqua" panose="02040602050305030304" pitchFamily="18" charset="0"/>
              </a:rPr>
              <a:t>Visualization of the data</a:t>
            </a:r>
            <a:r>
              <a:rPr lang="en-IN" sz="2800" dirty="0">
                <a:solidFill>
                  <a:schemeClr val="bg1"/>
                </a:solidFill>
                <a:latin typeface="Book Antiqua" panose="02040602050305030304" pitchFamily="18" charset="0"/>
              </a:rPr>
              <a:t>:     </a:t>
            </a:r>
            <a:r>
              <a:rPr lang="en-IN" sz="2400" dirty="0">
                <a:latin typeface="Book Antiqua" panose="02040602050305030304" pitchFamily="18" charset="0"/>
              </a:rPr>
              <a:t>Univariate Analysis</a:t>
            </a:r>
            <a:endParaRPr lang="en-IN" sz="2800" dirty="0">
              <a:latin typeface="Book Antiqua" panose="02040602050305030304" pitchFamily="18" charset="0"/>
            </a:endParaRPr>
          </a:p>
        </p:txBody>
      </p:sp>
      <p:pic>
        <p:nvPicPr>
          <p:cNvPr id="5" name="Picture 4">
            <a:extLst>
              <a:ext uri="{FF2B5EF4-FFF2-40B4-BE49-F238E27FC236}">
                <a16:creationId xmlns:a16="http://schemas.microsoft.com/office/drawing/2014/main" id="{39BD59EF-BA87-4B7F-B85A-618984F84F2A}"/>
              </a:ext>
            </a:extLst>
          </p:cNvPr>
          <p:cNvPicPr>
            <a:picLocks noChangeAspect="1"/>
          </p:cNvPicPr>
          <p:nvPr/>
        </p:nvPicPr>
        <p:blipFill>
          <a:blip r:embed="rId2"/>
          <a:stretch>
            <a:fillRect/>
          </a:stretch>
        </p:blipFill>
        <p:spPr>
          <a:xfrm>
            <a:off x="282389" y="1495966"/>
            <a:ext cx="5168152" cy="2409389"/>
          </a:xfrm>
          <a:prstGeom prst="rect">
            <a:avLst/>
          </a:prstGeom>
        </p:spPr>
      </p:pic>
      <p:pic>
        <p:nvPicPr>
          <p:cNvPr id="6" name="Picture 5">
            <a:extLst>
              <a:ext uri="{FF2B5EF4-FFF2-40B4-BE49-F238E27FC236}">
                <a16:creationId xmlns:a16="http://schemas.microsoft.com/office/drawing/2014/main" id="{86AD728B-209A-442D-A2AD-916030ECFD81}"/>
              </a:ext>
            </a:extLst>
          </p:cNvPr>
          <p:cNvPicPr>
            <a:picLocks noChangeAspect="1"/>
          </p:cNvPicPr>
          <p:nvPr/>
        </p:nvPicPr>
        <p:blipFill>
          <a:blip r:embed="rId3"/>
          <a:stretch>
            <a:fillRect/>
          </a:stretch>
        </p:blipFill>
        <p:spPr>
          <a:xfrm>
            <a:off x="6910893" y="1584248"/>
            <a:ext cx="4669581" cy="2396081"/>
          </a:xfrm>
          <a:prstGeom prst="rect">
            <a:avLst/>
          </a:prstGeom>
        </p:spPr>
      </p:pic>
      <p:pic>
        <p:nvPicPr>
          <p:cNvPr id="7" name="Picture 6">
            <a:extLst>
              <a:ext uri="{FF2B5EF4-FFF2-40B4-BE49-F238E27FC236}">
                <a16:creationId xmlns:a16="http://schemas.microsoft.com/office/drawing/2014/main" id="{575995F1-F7FB-4092-AD1D-89C1DC0615DB}"/>
              </a:ext>
            </a:extLst>
          </p:cNvPr>
          <p:cNvPicPr>
            <a:picLocks noChangeAspect="1"/>
          </p:cNvPicPr>
          <p:nvPr/>
        </p:nvPicPr>
        <p:blipFill>
          <a:blip r:embed="rId4"/>
          <a:stretch>
            <a:fillRect/>
          </a:stretch>
        </p:blipFill>
        <p:spPr>
          <a:xfrm>
            <a:off x="282387" y="4663254"/>
            <a:ext cx="5168153" cy="2168334"/>
          </a:xfrm>
          <a:prstGeom prst="rect">
            <a:avLst/>
          </a:prstGeom>
        </p:spPr>
      </p:pic>
      <p:pic>
        <p:nvPicPr>
          <p:cNvPr id="8" name="Picture 7">
            <a:extLst>
              <a:ext uri="{FF2B5EF4-FFF2-40B4-BE49-F238E27FC236}">
                <a16:creationId xmlns:a16="http://schemas.microsoft.com/office/drawing/2014/main" id="{3F04B1F3-ABB7-4947-AAC5-3787253C1B30}"/>
              </a:ext>
            </a:extLst>
          </p:cNvPr>
          <p:cNvPicPr>
            <a:picLocks noChangeAspect="1"/>
          </p:cNvPicPr>
          <p:nvPr/>
        </p:nvPicPr>
        <p:blipFill>
          <a:blip r:embed="rId5"/>
          <a:stretch>
            <a:fillRect/>
          </a:stretch>
        </p:blipFill>
        <p:spPr>
          <a:xfrm>
            <a:off x="6910892" y="4663254"/>
            <a:ext cx="4669581" cy="2151504"/>
          </a:xfrm>
          <a:prstGeom prst="rect">
            <a:avLst/>
          </a:prstGeom>
        </p:spPr>
      </p:pic>
    </p:spTree>
    <p:extLst>
      <p:ext uri="{BB962C8B-B14F-4D97-AF65-F5344CB8AC3E}">
        <p14:creationId xmlns:p14="http://schemas.microsoft.com/office/powerpoint/2010/main" val="3404585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F638-BD5B-4FA4-98A6-55726C11E276}"/>
              </a:ext>
            </a:extLst>
          </p:cNvPr>
          <p:cNvPicPr>
            <a:picLocks noChangeAspect="1"/>
          </p:cNvPicPr>
          <p:nvPr/>
        </p:nvPicPr>
        <p:blipFill>
          <a:blip r:embed="rId2"/>
          <a:stretch>
            <a:fillRect/>
          </a:stretch>
        </p:blipFill>
        <p:spPr>
          <a:xfrm>
            <a:off x="240927" y="213734"/>
            <a:ext cx="5362014" cy="3393389"/>
          </a:xfrm>
          <a:prstGeom prst="rect">
            <a:avLst/>
          </a:prstGeom>
        </p:spPr>
      </p:pic>
      <p:pic>
        <p:nvPicPr>
          <p:cNvPr id="3" name="Picture 2">
            <a:extLst>
              <a:ext uri="{FF2B5EF4-FFF2-40B4-BE49-F238E27FC236}">
                <a16:creationId xmlns:a16="http://schemas.microsoft.com/office/drawing/2014/main" id="{4FAEAA31-ECFF-4996-9876-7CF49E1A86E1}"/>
              </a:ext>
            </a:extLst>
          </p:cNvPr>
          <p:cNvPicPr>
            <a:picLocks noChangeAspect="1"/>
          </p:cNvPicPr>
          <p:nvPr/>
        </p:nvPicPr>
        <p:blipFill>
          <a:blip r:embed="rId3"/>
          <a:stretch>
            <a:fillRect/>
          </a:stretch>
        </p:blipFill>
        <p:spPr>
          <a:xfrm>
            <a:off x="6383990" y="186840"/>
            <a:ext cx="5486401" cy="3393389"/>
          </a:xfrm>
          <a:prstGeom prst="rect">
            <a:avLst/>
          </a:prstGeom>
        </p:spPr>
      </p:pic>
      <p:pic>
        <p:nvPicPr>
          <p:cNvPr id="4" name="Picture 3">
            <a:extLst>
              <a:ext uri="{FF2B5EF4-FFF2-40B4-BE49-F238E27FC236}">
                <a16:creationId xmlns:a16="http://schemas.microsoft.com/office/drawing/2014/main" id="{271190EC-E4A5-400E-8024-54F6BB44CF4E}"/>
              </a:ext>
            </a:extLst>
          </p:cNvPr>
          <p:cNvPicPr>
            <a:picLocks noChangeAspect="1"/>
          </p:cNvPicPr>
          <p:nvPr/>
        </p:nvPicPr>
        <p:blipFill>
          <a:blip r:embed="rId4"/>
          <a:stretch>
            <a:fillRect/>
          </a:stretch>
        </p:blipFill>
        <p:spPr>
          <a:xfrm>
            <a:off x="240926" y="4140274"/>
            <a:ext cx="4707591" cy="2754496"/>
          </a:xfrm>
          <a:prstGeom prst="rect">
            <a:avLst/>
          </a:prstGeom>
        </p:spPr>
      </p:pic>
      <p:pic>
        <p:nvPicPr>
          <p:cNvPr id="5" name="Picture 4">
            <a:extLst>
              <a:ext uri="{FF2B5EF4-FFF2-40B4-BE49-F238E27FC236}">
                <a16:creationId xmlns:a16="http://schemas.microsoft.com/office/drawing/2014/main" id="{CA28D77A-8B0C-4B49-B542-A4BD054F25CF}"/>
              </a:ext>
            </a:extLst>
          </p:cNvPr>
          <p:cNvPicPr>
            <a:picLocks noChangeAspect="1"/>
          </p:cNvPicPr>
          <p:nvPr/>
        </p:nvPicPr>
        <p:blipFill>
          <a:blip r:embed="rId5"/>
          <a:stretch>
            <a:fillRect/>
          </a:stretch>
        </p:blipFill>
        <p:spPr>
          <a:xfrm>
            <a:off x="6383990" y="4086486"/>
            <a:ext cx="5486401" cy="2774944"/>
          </a:xfrm>
          <a:prstGeom prst="rect">
            <a:avLst/>
          </a:prstGeom>
        </p:spPr>
      </p:pic>
    </p:spTree>
    <p:extLst>
      <p:ext uri="{BB962C8B-B14F-4D97-AF65-F5344CB8AC3E}">
        <p14:creationId xmlns:p14="http://schemas.microsoft.com/office/powerpoint/2010/main" val="393538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7E6C35-E2C1-4A8F-816C-5619A04FA3F1}"/>
              </a:ext>
            </a:extLst>
          </p:cNvPr>
          <p:cNvPicPr>
            <a:picLocks noChangeAspect="1"/>
          </p:cNvPicPr>
          <p:nvPr/>
        </p:nvPicPr>
        <p:blipFill>
          <a:blip r:embed="rId2"/>
          <a:stretch>
            <a:fillRect/>
          </a:stretch>
        </p:blipFill>
        <p:spPr>
          <a:xfrm>
            <a:off x="182058" y="118631"/>
            <a:ext cx="4838178" cy="3310369"/>
          </a:xfrm>
          <a:prstGeom prst="rect">
            <a:avLst/>
          </a:prstGeom>
        </p:spPr>
      </p:pic>
      <p:pic>
        <p:nvPicPr>
          <p:cNvPr id="3" name="Picture 2">
            <a:extLst>
              <a:ext uri="{FF2B5EF4-FFF2-40B4-BE49-F238E27FC236}">
                <a16:creationId xmlns:a16="http://schemas.microsoft.com/office/drawing/2014/main" id="{12824C93-4FAC-4365-8CD1-787E06AA53F4}"/>
              </a:ext>
            </a:extLst>
          </p:cNvPr>
          <p:cNvPicPr>
            <a:picLocks noChangeAspect="1"/>
          </p:cNvPicPr>
          <p:nvPr/>
        </p:nvPicPr>
        <p:blipFill>
          <a:blip r:embed="rId3"/>
          <a:stretch>
            <a:fillRect/>
          </a:stretch>
        </p:blipFill>
        <p:spPr>
          <a:xfrm>
            <a:off x="6331847" y="161098"/>
            <a:ext cx="5250554" cy="3225434"/>
          </a:xfrm>
          <a:prstGeom prst="rect">
            <a:avLst/>
          </a:prstGeom>
        </p:spPr>
      </p:pic>
      <p:pic>
        <p:nvPicPr>
          <p:cNvPr id="4" name="Picture 3">
            <a:extLst>
              <a:ext uri="{FF2B5EF4-FFF2-40B4-BE49-F238E27FC236}">
                <a16:creationId xmlns:a16="http://schemas.microsoft.com/office/drawing/2014/main" id="{5F01A9F4-FE1E-44E6-BED1-B0D338EBB8B7}"/>
              </a:ext>
            </a:extLst>
          </p:cNvPr>
          <p:cNvPicPr>
            <a:picLocks noChangeAspect="1"/>
          </p:cNvPicPr>
          <p:nvPr/>
        </p:nvPicPr>
        <p:blipFill>
          <a:blip r:embed="rId4"/>
          <a:stretch>
            <a:fillRect/>
          </a:stretch>
        </p:blipFill>
        <p:spPr>
          <a:xfrm>
            <a:off x="3489493" y="4022177"/>
            <a:ext cx="4955260" cy="2772525"/>
          </a:xfrm>
          <a:prstGeom prst="rect">
            <a:avLst/>
          </a:prstGeom>
        </p:spPr>
      </p:pic>
    </p:spTree>
    <p:extLst>
      <p:ext uri="{BB962C8B-B14F-4D97-AF65-F5344CB8AC3E}">
        <p14:creationId xmlns:p14="http://schemas.microsoft.com/office/powerpoint/2010/main" val="3729398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B2CDF-A57C-44FF-A858-B920964F7C21}"/>
              </a:ext>
            </a:extLst>
          </p:cNvPr>
          <p:cNvPicPr>
            <a:picLocks noChangeAspect="1"/>
          </p:cNvPicPr>
          <p:nvPr/>
        </p:nvPicPr>
        <p:blipFill>
          <a:blip r:embed="rId2"/>
          <a:stretch>
            <a:fillRect/>
          </a:stretch>
        </p:blipFill>
        <p:spPr>
          <a:xfrm>
            <a:off x="297416" y="573742"/>
            <a:ext cx="5798584" cy="1066893"/>
          </a:xfrm>
          <a:prstGeom prst="rect">
            <a:avLst/>
          </a:prstGeom>
        </p:spPr>
      </p:pic>
      <p:pic>
        <p:nvPicPr>
          <p:cNvPr id="4" name="Picture 3">
            <a:extLst>
              <a:ext uri="{FF2B5EF4-FFF2-40B4-BE49-F238E27FC236}">
                <a16:creationId xmlns:a16="http://schemas.microsoft.com/office/drawing/2014/main" id="{8C7493FE-C256-4790-9EFF-582514D5B28D}"/>
              </a:ext>
            </a:extLst>
          </p:cNvPr>
          <p:cNvPicPr>
            <a:picLocks noChangeAspect="1"/>
          </p:cNvPicPr>
          <p:nvPr/>
        </p:nvPicPr>
        <p:blipFill>
          <a:blip r:embed="rId3"/>
          <a:stretch>
            <a:fillRect/>
          </a:stretch>
        </p:blipFill>
        <p:spPr>
          <a:xfrm>
            <a:off x="5869716" y="1927860"/>
            <a:ext cx="6189980" cy="4930140"/>
          </a:xfrm>
          <a:prstGeom prst="rect">
            <a:avLst/>
          </a:prstGeom>
        </p:spPr>
      </p:pic>
      <p:sp>
        <p:nvSpPr>
          <p:cNvPr id="5" name="TextBox 4">
            <a:extLst>
              <a:ext uri="{FF2B5EF4-FFF2-40B4-BE49-F238E27FC236}">
                <a16:creationId xmlns:a16="http://schemas.microsoft.com/office/drawing/2014/main" id="{38FF9C2B-1B58-4E7D-9A74-F1A97CAC4556}"/>
              </a:ext>
            </a:extLst>
          </p:cNvPr>
          <p:cNvSpPr txBox="1"/>
          <p:nvPr/>
        </p:nvSpPr>
        <p:spPr>
          <a:xfrm>
            <a:off x="519367" y="3769657"/>
            <a:ext cx="5350349" cy="1477328"/>
          </a:xfrm>
          <a:prstGeom prst="rect">
            <a:avLst/>
          </a:prstGeom>
          <a:noFill/>
        </p:spPr>
        <p:txBody>
          <a:bodyPr wrap="square" rtlCol="0">
            <a:spAutoFit/>
          </a:bodyPr>
          <a:lstStyle/>
          <a:p>
            <a:r>
              <a:rPr lang="en-IN" dirty="0">
                <a:latin typeface="Book Antiqua" panose="02040602050305030304" pitchFamily="18" charset="0"/>
              </a:rPr>
              <a:t>Here the correlation between the features and the variable can be checked and along with which the multicollinearity can also be detected and here the feature “EMI” has the high correlation with our label column.</a:t>
            </a:r>
          </a:p>
        </p:txBody>
      </p:sp>
      <p:sp>
        <p:nvSpPr>
          <p:cNvPr id="6" name="Arrow: Right 5">
            <a:extLst>
              <a:ext uri="{FF2B5EF4-FFF2-40B4-BE49-F238E27FC236}">
                <a16:creationId xmlns:a16="http://schemas.microsoft.com/office/drawing/2014/main" id="{3382DBC4-9A13-485C-B9CD-FDD68984DD30}"/>
              </a:ext>
            </a:extLst>
          </p:cNvPr>
          <p:cNvSpPr/>
          <p:nvPr/>
        </p:nvSpPr>
        <p:spPr>
          <a:xfrm>
            <a:off x="6096000" y="977200"/>
            <a:ext cx="1299882" cy="31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928FBB57-E0E4-4FA4-BA43-377E35DEA777}"/>
              </a:ext>
            </a:extLst>
          </p:cNvPr>
          <p:cNvSpPr/>
          <p:nvPr/>
        </p:nvSpPr>
        <p:spPr>
          <a:xfrm>
            <a:off x="7279342" y="1165412"/>
            <a:ext cx="374351" cy="8426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97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4F1AC7-F718-49FB-8789-83755A2FF953}"/>
              </a:ext>
            </a:extLst>
          </p:cNvPr>
          <p:cNvSpPr txBox="1"/>
          <p:nvPr/>
        </p:nvSpPr>
        <p:spPr>
          <a:xfrm>
            <a:off x="-22152" y="567694"/>
            <a:ext cx="5490883" cy="407804"/>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Encoding the data through </a:t>
            </a:r>
            <a:r>
              <a:rPr lang="en-IN" sz="2000" dirty="0">
                <a:effectLst/>
                <a:latin typeface="Book Antiqua" panose="02040602050305030304" pitchFamily="18" charset="0"/>
                <a:ea typeface="Calibri" panose="020F0502020204030204" pitchFamily="34" charset="0"/>
                <a:cs typeface="Times New Roman" panose="02020603050405020304" pitchFamily="18" charset="0"/>
              </a:rPr>
              <a:t>Label Encoder: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5EA766D-26F2-476E-9223-5FAF213EF1A3}"/>
              </a:ext>
            </a:extLst>
          </p:cNvPr>
          <p:cNvPicPr>
            <a:picLocks noChangeAspect="1"/>
          </p:cNvPicPr>
          <p:nvPr/>
        </p:nvPicPr>
        <p:blipFill>
          <a:blip r:embed="rId2"/>
          <a:stretch>
            <a:fillRect/>
          </a:stretch>
        </p:blipFill>
        <p:spPr>
          <a:xfrm>
            <a:off x="67495" y="1625455"/>
            <a:ext cx="5106035" cy="3107910"/>
          </a:xfrm>
          <a:prstGeom prst="rect">
            <a:avLst/>
          </a:prstGeom>
        </p:spPr>
      </p:pic>
      <p:sp>
        <p:nvSpPr>
          <p:cNvPr id="6" name="TextBox 5">
            <a:extLst>
              <a:ext uri="{FF2B5EF4-FFF2-40B4-BE49-F238E27FC236}">
                <a16:creationId xmlns:a16="http://schemas.microsoft.com/office/drawing/2014/main" id="{7E32A063-8152-41FB-8972-AA63E7AB7714}"/>
              </a:ext>
            </a:extLst>
          </p:cNvPr>
          <p:cNvSpPr txBox="1"/>
          <p:nvPr/>
        </p:nvSpPr>
        <p:spPr>
          <a:xfrm>
            <a:off x="5856250" y="291003"/>
            <a:ext cx="6104964" cy="40799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we will Check the </a:t>
            </a:r>
            <a:r>
              <a:rPr lang="en-IN" sz="2000" dirty="0">
                <a:effectLst/>
                <a:latin typeface="Book Antiqua" panose="02040602050305030304" pitchFamily="18" charset="0"/>
                <a:ea typeface="Calibri" panose="020F0502020204030204" pitchFamily="34" charset="0"/>
                <a:cs typeface="Times New Roman" panose="02020603050405020304" pitchFamily="18" charset="0"/>
              </a:rPr>
              <a:t>outliers</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 present in the data:</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27EF870-B7D5-4231-8B0A-479F21E2BA2E}"/>
              </a:ext>
            </a:extLst>
          </p:cNvPr>
          <p:cNvPicPr>
            <a:picLocks noChangeAspect="1"/>
          </p:cNvPicPr>
          <p:nvPr/>
        </p:nvPicPr>
        <p:blipFill>
          <a:blip r:embed="rId3"/>
          <a:stretch>
            <a:fillRect/>
          </a:stretch>
        </p:blipFill>
        <p:spPr>
          <a:xfrm>
            <a:off x="6096000" y="877645"/>
            <a:ext cx="5625465" cy="3855720"/>
          </a:xfrm>
          <a:prstGeom prst="rect">
            <a:avLst/>
          </a:prstGeom>
        </p:spPr>
      </p:pic>
      <p:sp>
        <p:nvSpPr>
          <p:cNvPr id="8" name="Arrow: Right 7">
            <a:extLst>
              <a:ext uri="{FF2B5EF4-FFF2-40B4-BE49-F238E27FC236}">
                <a16:creationId xmlns:a16="http://schemas.microsoft.com/office/drawing/2014/main" id="{263A2FFB-B109-4A70-B195-0D36A6A8284E}"/>
              </a:ext>
            </a:extLst>
          </p:cNvPr>
          <p:cNvSpPr/>
          <p:nvPr/>
        </p:nvSpPr>
        <p:spPr>
          <a:xfrm>
            <a:off x="5173530" y="2445847"/>
            <a:ext cx="80811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59DD85C-9D49-4B46-B766-2F008E8BEA10}"/>
              </a:ext>
            </a:extLst>
          </p:cNvPr>
          <p:cNvSpPr txBox="1"/>
          <p:nvPr/>
        </p:nvSpPr>
        <p:spPr>
          <a:xfrm>
            <a:off x="20485" y="4968523"/>
            <a:ext cx="5106035" cy="923330"/>
          </a:xfrm>
          <a:prstGeom prst="rect">
            <a:avLst/>
          </a:prstGeom>
          <a:noFill/>
        </p:spPr>
        <p:txBody>
          <a:bodyPr wrap="square" rtlCol="0">
            <a:spAutoFit/>
          </a:bodyPr>
          <a:lstStyle/>
          <a:p>
            <a:r>
              <a:rPr lang="en-IN" dirty="0">
                <a:latin typeface="Book Antiqua" panose="02040602050305030304" pitchFamily="18" charset="0"/>
              </a:rPr>
              <a:t>Here we have encoded the data for further model building in which all the data present in the features are encoded accordingly.</a:t>
            </a:r>
          </a:p>
        </p:txBody>
      </p:sp>
      <p:sp>
        <p:nvSpPr>
          <p:cNvPr id="10" name="TextBox 9">
            <a:extLst>
              <a:ext uri="{FF2B5EF4-FFF2-40B4-BE49-F238E27FC236}">
                <a16:creationId xmlns:a16="http://schemas.microsoft.com/office/drawing/2014/main" id="{84320DE6-011F-463F-B297-86FE8AC5D8FD}"/>
              </a:ext>
            </a:extLst>
          </p:cNvPr>
          <p:cNvSpPr txBox="1"/>
          <p:nvPr/>
        </p:nvSpPr>
        <p:spPr>
          <a:xfrm>
            <a:off x="6416543" y="5090654"/>
            <a:ext cx="5304922" cy="923330"/>
          </a:xfrm>
          <a:prstGeom prst="rect">
            <a:avLst/>
          </a:prstGeom>
          <a:noFill/>
        </p:spPr>
        <p:txBody>
          <a:bodyPr wrap="square" rtlCol="0">
            <a:spAutoFit/>
          </a:bodyPr>
          <a:lstStyle/>
          <a:p>
            <a:r>
              <a:rPr lang="en-IN" dirty="0">
                <a:latin typeface="Book Antiqua" panose="02040602050305030304" pitchFamily="18" charset="0"/>
              </a:rPr>
              <a:t>Here we can see that the few features are with outliers and have to treated for better model accuracy.</a:t>
            </a:r>
          </a:p>
        </p:txBody>
      </p:sp>
    </p:spTree>
    <p:extLst>
      <p:ext uri="{BB962C8B-B14F-4D97-AF65-F5344CB8AC3E}">
        <p14:creationId xmlns:p14="http://schemas.microsoft.com/office/powerpoint/2010/main" val="206352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B8EEF4-4D1F-44FE-9459-9CFE59FB15A7}"/>
              </a:ext>
            </a:extLst>
          </p:cNvPr>
          <p:cNvPicPr>
            <a:picLocks noChangeAspect="1"/>
          </p:cNvPicPr>
          <p:nvPr/>
        </p:nvPicPr>
        <p:blipFill>
          <a:blip r:embed="rId2"/>
          <a:stretch>
            <a:fillRect/>
          </a:stretch>
        </p:blipFill>
        <p:spPr>
          <a:xfrm>
            <a:off x="437702" y="379263"/>
            <a:ext cx="4503420" cy="3625215"/>
          </a:xfrm>
          <a:prstGeom prst="rect">
            <a:avLst/>
          </a:prstGeom>
        </p:spPr>
      </p:pic>
      <p:pic>
        <p:nvPicPr>
          <p:cNvPr id="3" name="Picture 2">
            <a:extLst>
              <a:ext uri="{FF2B5EF4-FFF2-40B4-BE49-F238E27FC236}">
                <a16:creationId xmlns:a16="http://schemas.microsoft.com/office/drawing/2014/main" id="{65919AFB-5C3B-48DE-AFCD-62B8B8930A78}"/>
              </a:ext>
            </a:extLst>
          </p:cNvPr>
          <p:cNvPicPr>
            <a:picLocks noChangeAspect="1"/>
          </p:cNvPicPr>
          <p:nvPr/>
        </p:nvPicPr>
        <p:blipFill>
          <a:blip r:embed="rId3"/>
          <a:stretch>
            <a:fillRect/>
          </a:stretch>
        </p:blipFill>
        <p:spPr>
          <a:xfrm>
            <a:off x="6441589" y="3905698"/>
            <a:ext cx="4526280" cy="2811780"/>
          </a:xfrm>
          <a:prstGeom prst="rect">
            <a:avLst/>
          </a:prstGeom>
        </p:spPr>
      </p:pic>
      <p:sp>
        <p:nvSpPr>
          <p:cNvPr id="4" name="TextBox 3">
            <a:extLst>
              <a:ext uri="{FF2B5EF4-FFF2-40B4-BE49-F238E27FC236}">
                <a16:creationId xmlns:a16="http://schemas.microsoft.com/office/drawing/2014/main" id="{C8B9EFDC-BE5D-47A8-8137-380384652FBD}"/>
              </a:ext>
            </a:extLst>
          </p:cNvPr>
          <p:cNvSpPr txBox="1"/>
          <p:nvPr/>
        </p:nvSpPr>
        <p:spPr>
          <a:xfrm>
            <a:off x="5145740" y="1024722"/>
            <a:ext cx="6608558" cy="923330"/>
          </a:xfrm>
          <a:prstGeom prst="rect">
            <a:avLst/>
          </a:prstGeom>
          <a:noFill/>
        </p:spPr>
        <p:txBody>
          <a:bodyPr wrap="square" rtlCol="0">
            <a:spAutoFit/>
          </a:bodyPr>
          <a:lstStyle/>
          <a:p>
            <a:r>
              <a:rPr lang="en-IN" dirty="0">
                <a:latin typeface="Book Antiqua" panose="02040602050305030304" pitchFamily="18" charset="0"/>
              </a:rPr>
              <a:t>Here we will be removing the outliers through Z-Score method and here we have taken the threshold of 3 for removing the outliers to some extent.</a:t>
            </a:r>
          </a:p>
        </p:txBody>
      </p:sp>
      <p:sp>
        <p:nvSpPr>
          <p:cNvPr id="5" name="TextBox 4">
            <a:extLst>
              <a:ext uri="{FF2B5EF4-FFF2-40B4-BE49-F238E27FC236}">
                <a16:creationId xmlns:a16="http://schemas.microsoft.com/office/drawing/2014/main" id="{E2C3C441-3E0A-401C-9817-2E1B2A18DC94}"/>
              </a:ext>
            </a:extLst>
          </p:cNvPr>
          <p:cNvSpPr txBox="1"/>
          <p:nvPr/>
        </p:nvSpPr>
        <p:spPr>
          <a:xfrm>
            <a:off x="0" y="4764741"/>
            <a:ext cx="6185647" cy="923330"/>
          </a:xfrm>
          <a:prstGeom prst="rect">
            <a:avLst/>
          </a:prstGeom>
          <a:noFill/>
        </p:spPr>
        <p:txBody>
          <a:bodyPr wrap="square" rtlCol="0">
            <a:spAutoFit/>
          </a:bodyPr>
          <a:lstStyle/>
          <a:p>
            <a:r>
              <a:rPr lang="en-IN" dirty="0">
                <a:latin typeface="Book Antiqua" panose="02040602050305030304" pitchFamily="18" charset="0"/>
              </a:rPr>
              <a:t>Here we can see that the there is decrease in the number of records which indicates that there is change in outliers to some extent.</a:t>
            </a:r>
          </a:p>
        </p:txBody>
      </p:sp>
      <p:sp>
        <p:nvSpPr>
          <p:cNvPr id="6" name="Arrow: Right 5">
            <a:extLst>
              <a:ext uri="{FF2B5EF4-FFF2-40B4-BE49-F238E27FC236}">
                <a16:creationId xmlns:a16="http://schemas.microsoft.com/office/drawing/2014/main" id="{3C23AA20-BB74-4FED-94C5-04740DE15EB1}"/>
              </a:ext>
            </a:extLst>
          </p:cNvPr>
          <p:cNvSpPr/>
          <p:nvPr/>
        </p:nvSpPr>
        <p:spPr>
          <a:xfrm>
            <a:off x="4941122" y="2465294"/>
            <a:ext cx="336916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8DC1F54F-46BE-4EDB-8AD2-1F8E898B8E56}"/>
              </a:ext>
            </a:extLst>
          </p:cNvPr>
          <p:cNvSpPr/>
          <p:nvPr/>
        </p:nvSpPr>
        <p:spPr>
          <a:xfrm>
            <a:off x="8220097" y="2707610"/>
            <a:ext cx="484632" cy="1198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0109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AC5DC0-C361-44B7-8283-AA0BCB0EC4ED}"/>
              </a:ext>
            </a:extLst>
          </p:cNvPr>
          <p:cNvPicPr>
            <a:picLocks noChangeAspect="1"/>
          </p:cNvPicPr>
          <p:nvPr/>
        </p:nvPicPr>
        <p:blipFill>
          <a:blip r:embed="rId2"/>
          <a:stretch>
            <a:fillRect/>
          </a:stretch>
        </p:blipFill>
        <p:spPr>
          <a:xfrm>
            <a:off x="196812" y="189380"/>
            <a:ext cx="5003737" cy="1442197"/>
          </a:xfrm>
          <a:prstGeom prst="rect">
            <a:avLst/>
          </a:prstGeom>
        </p:spPr>
      </p:pic>
      <p:pic>
        <p:nvPicPr>
          <p:cNvPr id="3" name="Picture 2">
            <a:extLst>
              <a:ext uri="{FF2B5EF4-FFF2-40B4-BE49-F238E27FC236}">
                <a16:creationId xmlns:a16="http://schemas.microsoft.com/office/drawing/2014/main" id="{AD346B57-8A07-4DA0-9D69-4B0DD8367ADD}"/>
              </a:ext>
            </a:extLst>
          </p:cNvPr>
          <p:cNvPicPr>
            <a:picLocks noChangeAspect="1"/>
          </p:cNvPicPr>
          <p:nvPr/>
        </p:nvPicPr>
        <p:blipFill>
          <a:blip r:embed="rId3"/>
          <a:stretch>
            <a:fillRect/>
          </a:stretch>
        </p:blipFill>
        <p:spPr>
          <a:xfrm>
            <a:off x="196812" y="2510827"/>
            <a:ext cx="1927860" cy="2599055"/>
          </a:xfrm>
          <a:prstGeom prst="rect">
            <a:avLst/>
          </a:prstGeom>
        </p:spPr>
      </p:pic>
      <p:pic>
        <p:nvPicPr>
          <p:cNvPr id="4" name="Picture 3">
            <a:extLst>
              <a:ext uri="{FF2B5EF4-FFF2-40B4-BE49-F238E27FC236}">
                <a16:creationId xmlns:a16="http://schemas.microsoft.com/office/drawing/2014/main" id="{0C903CDF-F9E7-4A43-BB72-2A0CB05129FA}"/>
              </a:ext>
            </a:extLst>
          </p:cNvPr>
          <p:cNvPicPr>
            <a:picLocks noChangeAspect="1"/>
          </p:cNvPicPr>
          <p:nvPr/>
        </p:nvPicPr>
        <p:blipFill>
          <a:blip r:embed="rId4"/>
          <a:stretch>
            <a:fillRect/>
          </a:stretch>
        </p:blipFill>
        <p:spPr>
          <a:xfrm>
            <a:off x="6384290" y="2071202"/>
            <a:ext cx="4588510" cy="3230880"/>
          </a:xfrm>
          <a:prstGeom prst="rect">
            <a:avLst/>
          </a:prstGeom>
        </p:spPr>
      </p:pic>
      <p:sp>
        <p:nvSpPr>
          <p:cNvPr id="5" name="TextBox 4">
            <a:extLst>
              <a:ext uri="{FF2B5EF4-FFF2-40B4-BE49-F238E27FC236}">
                <a16:creationId xmlns:a16="http://schemas.microsoft.com/office/drawing/2014/main" id="{58C25E2A-E4EF-4FF0-86E2-7CDD093A3EA0}"/>
              </a:ext>
            </a:extLst>
          </p:cNvPr>
          <p:cNvSpPr txBox="1"/>
          <p:nvPr/>
        </p:nvSpPr>
        <p:spPr>
          <a:xfrm>
            <a:off x="5791198" y="453278"/>
            <a:ext cx="5208496" cy="369332"/>
          </a:xfrm>
          <a:prstGeom prst="rect">
            <a:avLst/>
          </a:prstGeom>
          <a:noFill/>
        </p:spPr>
        <p:txBody>
          <a:bodyPr wrap="square" rtlCol="0">
            <a:spAutoFit/>
          </a:bodyPr>
          <a:lstStyle/>
          <a:p>
            <a:r>
              <a:rPr lang="en-IN" dirty="0">
                <a:latin typeface="Book Antiqua" panose="02040602050305030304" pitchFamily="18" charset="0"/>
              </a:rPr>
              <a:t>Here we have data loss of 3% which is negligible. </a:t>
            </a:r>
          </a:p>
        </p:txBody>
      </p:sp>
      <p:sp>
        <p:nvSpPr>
          <p:cNvPr id="7" name="TextBox 6">
            <a:extLst>
              <a:ext uri="{FF2B5EF4-FFF2-40B4-BE49-F238E27FC236}">
                <a16:creationId xmlns:a16="http://schemas.microsoft.com/office/drawing/2014/main" id="{4C62499D-8594-4C44-AAAA-1CD6B9025580}"/>
              </a:ext>
            </a:extLst>
          </p:cNvPr>
          <p:cNvSpPr txBox="1"/>
          <p:nvPr/>
        </p:nvSpPr>
        <p:spPr>
          <a:xfrm>
            <a:off x="0" y="5374565"/>
            <a:ext cx="5405718" cy="1200329"/>
          </a:xfrm>
          <a:prstGeom prst="rect">
            <a:avLst/>
          </a:prstGeom>
          <a:noFill/>
        </p:spPr>
        <p:txBody>
          <a:bodyPr wrap="square" rtlCol="0">
            <a:spAutoFit/>
          </a:bodyPr>
          <a:lstStyle/>
          <a:p>
            <a:r>
              <a:rPr lang="en-IN" dirty="0">
                <a:latin typeface="Book Antiqua" panose="02040602050305030304" pitchFamily="18" charset="0"/>
              </a:rPr>
              <a:t>Here the data has skewness and the features are the combination of negative and positive skewness of which the features with negative skewness are more.</a:t>
            </a:r>
          </a:p>
        </p:txBody>
      </p:sp>
      <p:sp>
        <p:nvSpPr>
          <p:cNvPr id="8" name="TextBox 7">
            <a:extLst>
              <a:ext uri="{FF2B5EF4-FFF2-40B4-BE49-F238E27FC236}">
                <a16:creationId xmlns:a16="http://schemas.microsoft.com/office/drawing/2014/main" id="{5538ED64-C865-40D6-A91B-B5A7B95BC243}"/>
              </a:ext>
            </a:extLst>
          </p:cNvPr>
          <p:cNvSpPr txBox="1"/>
          <p:nvPr/>
        </p:nvSpPr>
        <p:spPr>
          <a:xfrm>
            <a:off x="6320118" y="5513064"/>
            <a:ext cx="5647764" cy="923330"/>
          </a:xfrm>
          <a:prstGeom prst="rect">
            <a:avLst/>
          </a:prstGeom>
          <a:noFill/>
        </p:spPr>
        <p:txBody>
          <a:bodyPr wrap="square" rtlCol="0">
            <a:spAutoFit/>
          </a:bodyPr>
          <a:lstStyle/>
          <a:p>
            <a:r>
              <a:rPr lang="en-IN" dirty="0">
                <a:latin typeface="Book Antiqua" panose="02040602050305030304" pitchFamily="18" charset="0"/>
              </a:rPr>
              <a:t>Here the features with skewness are passed through ”Power Transformer” method to reduce the skewness.</a:t>
            </a:r>
          </a:p>
        </p:txBody>
      </p:sp>
      <p:sp>
        <p:nvSpPr>
          <p:cNvPr id="9" name="Arrow: Down 8">
            <a:extLst>
              <a:ext uri="{FF2B5EF4-FFF2-40B4-BE49-F238E27FC236}">
                <a16:creationId xmlns:a16="http://schemas.microsoft.com/office/drawing/2014/main" id="{850B974E-A6F1-4CB6-9A8B-18B4E0554E1D}"/>
              </a:ext>
            </a:extLst>
          </p:cNvPr>
          <p:cNvSpPr/>
          <p:nvPr/>
        </p:nvSpPr>
        <p:spPr>
          <a:xfrm>
            <a:off x="1219200" y="1631577"/>
            <a:ext cx="295835" cy="879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7AADEE69-8ED5-4079-9E03-C8B3947B334D}"/>
              </a:ext>
            </a:extLst>
          </p:cNvPr>
          <p:cNvSpPr/>
          <p:nvPr/>
        </p:nvSpPr>
        <p:spPr>
          <a:xfrm>
            <a:off x="3112172" y="3429000"/>
            <a:ext cx="208837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181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9225D-1D1C-40B6-AEA5-AC1889723667}"/>
              </a:ext>
            </a:extLst>
          </p:cNvPr>
          <p:cNvPicPr>
            <a:picLocks noChangeAspect="1"/>
          </p:cNvPicPr>
          <p:nvPr/>
        </p:nvPicPr>
        <p:blipFill>
          <a:blip r:embed="rId2"/>
          <a:stretch>
            <a:fillRect/>
          </a:stretch>
        </p:blipFill>
        <p:spPr>
          <a:xfrm>
            <a:off x="289822" y="284144"/>
            <a:ext cx="5510820" cy="2306656"/>
          </a:xfrm>
          <a:prstGeom prst="rect">
            <a:avLst/>
          </a:prstGeom>
        </p:spPr>
      </p:pic>
      <p:sp>
        <p:nvSpPr>
          <p:cNvPr id="3" name="TextBox 2">
            <a:extLst>
              <a:ext uri="{FF2B5EF4-FFF2-40B4-BE49-F238E27FC236}">
                <a16:creationId xmlns:a16="http://schemas.microsoft.com/office/drawing/2014/main" id="{4B291819-2B51-4366-B736-BD646B273CE1}"/>
              </a:ext>
            </a:extLst>
          </p:cNvPr>
          <p:cNvSpPr txBox="1"/>
          <p:nvPr/>
        </p:nvSpPr>
        <p:spPr>
          <a:xfrm>
            <a:off x="7055224" y="1093694"/>
            <a:ext cx="4294094" cy="646331"/>
          </a:xfrm>
          <a:prstGeom prst="rect">
            <a:avLst/>
          </a:prstGeom>
          <a:noFill/>
        </p:spPr>
        <p:txBody>
          <a:bodyPr wrap="square" rtlCol="0">
            <a:spAutoFit/>
          </a:bodyPr>
          <a:lstStyle/>
          <a:p>
            <a:r>
              <a:rPr lang="en-IN" dirty="0">
                <a:latin typeface="Book Antiqua" panose="02040602050305030304" pitchFamily="18" charset="0"/>
              </a:rPr>
              <a:t>Now we can see the change in the skewness of the features of the data.</a:t>
            </a:r>
          </a:p>
        </p:txBody>
      </p:sp>
      <p:pic>
        <p:nvPicPr>
          <p:cNvPr id="4" name="Picture 3">
            <a:extLst>
              <a:ext uri="{FF2B5EF4-FFF2-40B4-BE49-F238E27FC236}">
                <a16:creationId xmlns:a16="http://schemas.microsoft.com/office/drawing/2014/main" id="{C0AAF897-D5CD-4134-AC92-D3C9E67DA45C}"/>
              </a:ext>
            </a:extLst>
          </p:cNvPr>
          <p:cNvPicPr>
            <a:picLocks noChangeAspect="1"/>
          </p:cNvPicPr>
          <p:nvPr/>
        </p:nvPicPr>
        <p:blipFill>
          <a:blip r:embed="rId3"/>
          <a:stretch>
            <a:fillRect/>
          </a:stretch>
        </p:blipFill>
        <p:spPr>
          <a:xfrm>
            <a:off x="289822" y="3243207"/>
            <a:ext cx="4754880" cy="2415540"/>
          </a:xfrm>
          <a:prstGeom prst="rect">
            <a:avLst/>
          </a:prstGeom>
        </p:spPr>
      </p:pic>
      <p:pic>
        <p:nvPicPr>
          <p:cNvPr id="5" name="Picture 4">
            <a:extLst>
              <a:ext uri="{FF2B5EF4-FFF2-40B4-BE49-F238E27FC236}">
                <a16:creationId xmlns:a16="http://schemas.microsoft.com/office/drawing/2014/main" id="{87C0A116-B988-4655-A083-6DA43C77D94A}"/>
              </a:ext>
            </a:extLst>
          </p:cNvPr>
          <p:cNvPicPr>
            <a:picLocks noChangeAspect="1"/>
          </p:cNvPicPr>
          <p:nvPr/>
        </p:nvPicPr>
        <p:blipFill>
          <a:blip r:embed="rId4"/>
          <a:stretch>
            <a:fillRect/>
          </a:stretch>
        </p:blipFill>
        <p:spPr>
          <a:xfrm>
            <a:off x="6574753" y="2698377"/>
            <a:ext cx="4774565" cy="3048000"/>
          </a:xfrm>
          <a:prstGeom prst="rect">
            <a:avLst/>
          </a:prstGeom>
        </p:spPr>
      </p:pic>
      <p:sp>
        <p:nvSpPr>
          <p:cNvPr id="6" name="TextBox 5">
            <a:extLst>
              <a:ext uri="{FF2B5EF4-FFF2-40B4-BE49-F238E27FC236}">
                <a16:creationId xmlns:a16="http://schemas.microsoft.com/office/drawing/2014/main" id="{2CA18E7E-2A01-4461-95A3-FF70C7BA7EE5}"/>
              </a:ext>
            </a:extLst>
          </p:cNvPr>
          <p:cNvSpPr txBox="1"/>
          <p:nvPr/>
        </p:nvSpPr>
        <p:spPr>
          <a:xfrm>
            <a:off x="2210061" y="5853954"/>
            <a:ext cx="8296573" cy="646331"/>
          </a:xfrm>
          <a:prstGeom prst="rect">
            <a:avLst/>
          </a:prstGeom>
          <a:noFill/>
        </p:spPr>
        <p:txBody>
          <a:bodyPr wrap="square" rtlCol="0">
            <a:spAutoFit/>
          </a:bodyPr>
          <a:lstStyle/>
          <a:p>
            <a:r>
              <a:rPr lang="en-IN" dirty="0">
                <a:latin typeface="Book Antiqua" panose="02040602050305030304" pitchFamily="18" charset="0"/>
              </a:rPr>
              <a:t>Here the features are separated between the variables x and y and the features are assigned to variable “x” which are scaled through </a:t>
            </a:r>
            <a:r>
              <a:rPr lang="en-IN" b="1" dirty="0">
                <a:latin typeface="Book Antiqua" panose="02040602050305030304" pitchFamily="18" charset="0"/>
              </a:rPr>
              <a:t>Standard Scaler.</a:t>
            </a:r>
          </a:p>
        </p:txBody>
      </p:sp>
      <p:sp>
        <p:nvSpPr>
          <p:cNvPr id="7" name="Arrow: Down 6">
            <a:extLst>
              <a:ext uri="{FF2B5EF4-FFF2-40B4-BE49-F238E27FC236}">
                <a16:creationId xmlns:a16="http://schemas.microsoft.com/office/drawing/2014/main" id="{71E7E941-E8C6-4584-8A45-A41F83B3FB82}"/>
              </a:ext>
            </a:extLst>
          </p:cNvPr>
          <p:cNvSpPr/>
          <p:nvPr/>
        </p:nvSpPr>
        <p:spPr>
          <a:xfrm>
            <a:off x="2070847" y="2590800"/>
            <a:ext cx="385482" cy="652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8F21CB8B-7DE2-494A-A060-05034A3ACD7A}"/>
              </a:ext>
            </a:extLst>
          </p:cNvPr>
          <p:cNvSpPr/>
          <p:nvPr/>
        </p:nvSpPr>
        <p:spPr>
          <a:xfrm>
            <a:off x="5154706" y="4231341"/>
            <a:ext cx="126527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91592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E558A0-6B33-40AE-87AB-4CBE919A6BDC}"/>
              </a:ext>
            </a:extLst>
          </p:cNvPr>
          <p:cNvSpPr txBox="1"/>
          <p:nvPr/>
        </p:nvSpPr>
        <p:spPr>
          <a:xfrm>
            <a:off x="3254188" y="116541"/>
            <a:ext cx="2841812" cy="769441"/>
          </a:xfrm>
          <a:prstGeom prst="rect">
            <a:avLst/>
          </a:prstGeom>
          <a:noFill/>
        </p:spPr>
        <p:txBody>
          <a:bodyPr wrap="square" rtlCol="0">
            <a:spAutoFit/>
          </a:bodyPr>
          <a:lstStyle/>
          <a:p>
            <a:r>
              <a:rPr lang="en-IN" sz="4400" dirty="0">
                <a:solidFill>
                  <a:schemeClr val="bg1"/>
                </a:solidFill>
                <a:latin typeface="Calibri" panose="020F0502020204030204" pitchFamily="34" charset="0"/>
                <a:cs typeface="Calibri" panose="020F0502020204030204" pitchFamily="34" charset="0"/>
              </a:rPr>
              <a:t>Contents:</a:t>
            </a:r>
          </a:p>
        </p:txBody>
      </p:sp>
      <p:sp>
        <p:nvSpPr>
          <p:cNvPr id="4" name="TextBox 3">
            <a:extLst>
              <a:ext uri="{FF2B5EF4-FFF2-40B4-BE49-F238E27FC236}">
                <a16:creationId xmlns:a16="http://schemas.microsoft.com/office/drawing/2014/main" id="{BCEE75FF-E6BE-4733-AB24-380E663BB58D}"/>
              </a:ext>
            </a:extLst>
          </p:cNvPr>
          <p:cNvSpPr txBox="1"/>
          <p:nvPr/>
        </p:nvSpPr>
        <p:spPr>
          <a:xfrm>
            <a:off x="0" y="1121758"/>
            <a:ext cx="12192000" cy="5592807"/>
          </a:xfrm>
          <a:prstGeom prst="rect">
            <a:avLst/>
          </a:prstGeom>
          <a:noFill/>
        </p:spPr>
        <p:txBody>
          <a:bodyPr wrap="square">
            <a:spAutoFit/>
          </a:bodyPr>
          <a:lstStyle/>
          <a:p>
            <a:pPr marL="342900" indent="-342900">
              <a:buFont typeface="Wingdings" panose="05000000000000000000" pitchFamily="2" charset="2"/>
              <a:buChar char="q"/>
            </a:pPr>
            <a:r>
              <a:rPr lang="en-IN" sz="2000" dirty="0">
                <a:latin typeface="Book Antiqua" panose="02040602050305030304" pitchFamily="18" charset="0"/>
              </a:rPr>
              <a:t>Introduction</a:t>
            </a:r>
          </a:p>
          <a:p>
            <a:endParaRPr lang="en-IN" sz="2000" dirty="0">
              <a:latin typeface="Book Antiqua" panose="02040602050305030304" pitchFamily="18" charset="0"/>
            </a:endParaRPr>
          </a:p>
          <a:p>
            <a:pPr marL="342900" indent="-342900">
              <a:buFont typeface="Wingdings" panose="05000000000000000000" pitchFamily="2" charset="2"/>
              <a:buChar char="q"/>
            </a:pPr>
            <a:r>
              <a:rPr lang="en-IN" sz="2000" dirty="0">
                <a:latin typeface="Book Antiqua" panose="02040602050305030304" pitchFamily="18" charset="0"/>
              </a:rPr>
              <a:t>Analytical Problem framing</a:t>
            </a:r>
          </a:p>
          <a:p>
            <a:endParaRPr lang="en-IN" sz="2000" dirty="0">
              <a:latin typeface="Book Antiqua" panose="02040602050305030304" pitchFamily="18" charset="0"/>
            </a:endParaRPr>
          </a:p>
          <a:p>
            <a:pPr marL="342900" indent="-342900">
              <a:buFont typeface="Wingdings" panose="05000000000000000000" pitchFamily="2" charset="2"/>
              <a:buChar char="q"/>
            </a:pPr>
            <a:r>
              <a:rPr lang="en-IN" sz="2000" dirty="0">
                <a:latin typeface="Book Antiqua" panose="02040602050305030304" pitchFamily="18" charset="0"/>
              </a:rPr>
              <a:t>Analysis   a) Preprocessing</a:t>
            </a:r>
          </a:p>
          <a:p>
            <a:endParaRPr lang="en-IN" sz="2000" dirty="0">
              <a:latin typeface="Book Antiqua" panose="02040602050305030304" pitchFamily="18" charset="0"/>
            </a:endParaRPr>
          </a:p>
          <a:p>
            <a:r>
              <a:rPr lang="en-IN" sz="2000" dirty="0">
                <a:latin typeface="Book Antiqua" panose="02040602050305030304" pitchFamily="18" charset="0"/>
              </a:rPr>
              <a:t>                   b) Visualization</a:t>
            </a:r>
          </a:p>
          <a:p>
            <a:r>
              <a:rPr lang="en-IN" sz="2000" dirty="0">
                <a:latin typeface="Book Antiqua" panose="02040602050305030304" pitchFamily="18" charset="0"/>
              </a:rPr>
              <a:t>          </a:t>
            </a:r>
          </a:p>
          <a:p>
            <a:r>
              <a:rPr lang="en-IN" sz="2000" dirty="0">
                <a:latin typeface="Book Antiqua" panose="02040602050305030304" pitchFamily="18" charset="0"/>
              </a:rPr>
              <a:t>                   c) Treating Outliers</a:t>
            </a:r>
          </a:p>
          <a:p>
            <a:endParaRPr lang="en-IN" sz="2000" dirty="0">
              <a:latin typeface="Book Antiqua" panose="02040602050305030304" pitchFamily="18" charset="0"/>
            </a:endParaRPr>
          </a:p>
          <a:p>
            <a:r>
              <a:rPr lang="en-IN" sz="2000" dirty="0">
                <a:latin typeface="Book Antiqua" panose="02040602050305030304" pitchFamily="18" charset="0"/>
              </a:rPr>
              <a:t>                  d) Treating Skewness</a:t>
            </a:r>
          </a:p>
          <a:p>
            <a:r>
              <a:rPr lang="en-IN" sz="2000" dirty="0">
                <a:latin typeface="Book Antiqua" panose="02040602050305030304" pitchFamily="18" charset="0"/>
              </a:rPr>
              <a:t>    </a:t>
            </a:r>
          </a:p>
          <a:p>
            <a:r>
              <a:rPr lang="en-IN" sz="2000" dirty="0">
                <a:latin typeface="Book Antiqua" panose="02040602050305030304" pitchFamily="18" charset="0"/>
              </a:rPr>
              <a:t>                  e) Model Building</a:t>
            </a:r>
          </a:p>
          <a:p>
            <a:r>
              <a:rPr lang="en-IN" sz="2000" dirty="0">
                <a:latin typeface="Book Antiqua" panose="02040602050305030304" pitchFamily="18" charset="0"/>
              </a:rPr>
              <a:t>           </a:t>
            </a:r>
          </a:p>
          <a:p>
            <a:endParaRPr lang="en-IN" sz="2000" dirty="0">
              <a:latin typeface="Book Antiqua" panose="02040602050305030304" pitchFamily="18" charset="0"/>
            </a:endParaRPr>
          </a:p>
          <a:p>
            <a:pPr marL="342900" indent="-342900">
              <a:buFont typeface="Wingdings" panose="05000000000000000000" pitchFamily="2" charset="2"/>
              <a:buChar char="q"/>
            </a:pPr>
            <a:r>
              <a:rPr lang="en-IN" sz="2000" dirty="0">
                <a:latin typeface="Book Antiqua" panose="02040602050305030304" pitchFamily="18" charset="0"/>
              </a:rPr>
              <a:t>Conclusion</a:t>
            </a:r>
          </a:p>
          <a:p>
            <a:endParaRPr lang="en-IN" sz="2000" dirty="0">
              <a:latin typeface="Book Antiqua" panose="02040602050305030304" pitchFamily="18" charset="0"/>
            </a:endParaRPr>
          </a:p>
          <a:p>
            <a:pPr marL="342900" indent="-342900">
              <a:buFont typeface="Wingdings" panose="05000000000000000000" pitchFamily="2" charset="2"/>
              <a:buChar char="q"/>
            </a:pPr>
            <a:r>
              <a:rPr lang="en-IN" sz="2000" dirty="0">
                <a:latin typeface="Book Antiqua" panose="02040602050305030304" pitchFamily="18" charset="0"/>
              </a:rPr>
              <a:t>Limitations of this work and Scope for the Future</a:t>
            </a:r>
          </a:p>
        </p:txBody>
      </p:sp>
    </p:spTree>
    <p:extLst>
      <p:ext uri="{BB962C8B-B14F-4D97-AF65-F5344CB8AC3E}">
        <p14:creationId xmlns:p14="http://schemas.microsoft.com/office/powerpoint/2010/main" val="1042325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CFB4E3-3B6A-494C-9DD9-434B5D1806F5}"/>
              </a:ext>
            </a:extLst>
          </p:cNvPr>
          <p:cNvPicPr>
            <a:picLocks noChangeAspect="1"/>
          </p:cNvPicPr>
          <p:nvPr/>
        </p:nvPicPr>
        <p:blipFill>
          <a:blip r:embed="rId2"/>
          <a:stretch>
            <a:fillRect/>
          </a:stretch>
        </p:blipFill>
        <p:spPr>
          <a:xfrm>
            <a:off x="477820" y="217150"/>
            <a:ext cx="4602480" cy="3142615"/>
          </a:xfrm>
          <a:prstGeom prst="rect">
            <a:avLst/>
          </a:prstGeom>
        </p:spPr>
      </p:pic>
      <p:sp>
        <p:nvSpPr>
          <p:cNvPr id="4" name="TextBox 3">
            <a:extLst>
              <a:ext uri="{FF2B5EF4-FFF2-40B4-BE49-F238E27FC236}">
                <a16:creationId xmlns:a16="http://schemas.microsoft.com/office/drawing/2014/main" id="{C1DB2BF1-2D00-4F6F-8927-30B74ABB8DEA}"/>
              </a:ext>
            </a:extLst>
          </p:cNvPr>
          <p:cNvSpPr txBox="1"/>
          <p:nvPr/>
        </p:nvSpPr>
        <p:spPr>
          <a:xfrm>
            <a:off x="5143053" y="1949699"/>
            <a:ext cx="7111700" cy="1266180"/>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have imported the necessary libraries for modelbuilding and splitting the data into train and test sets and now we will split the data at the maximum random state which we got ie., 7</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1814648-169F-4770-823F-01B255B95BBC}"/>
              </a:ext>
            </a:extLst>
          </p:cNvPr>
          <p:cNvPicPr>
            <a:picLocks noChangeAspect="1"/>
          </p:cNvPicPr>
          <p:nvPr/>
        </p:nvPicPr>
        <p:blipFill>
          <a:blip r:embed="rId3"/>
          <a:stretch>
            <a:fillRect/>
          </a:stretch>
        </p:blipFill>
        <p:spPr>
          <a:xfrm>
            <a:off x="477821" y="4390240"/>
            <a:ext cx="4602480" cy="757847"/>
          </a:xfrm>
          <a:prstGeom prst="rect">
            <a:avLst/>
          </a:prstGeom>
        </p:spPr>
      </p:pic>
      <p:sp>
        <p:nvSpPr>
          <p:cNvPr id="6" name="Arrow: Down 5">
            <a:extLst>
              <a:ext uri="{FF2B5EF4-FFF2-40B4-BE49-F238E27FC236}">
                <a16:creationId xmlns:a16="http://schemas.microsoft.com/office/drawing/2014/main" id="{29E3F807-03CF-451E-BB56-4B638306C6BC}"/>
              </a:ext>
            </a:extLst>
          </p:cNvPr>
          <p:cNvSpPr/>
          <p:nvPr/>
        </p:nvSpPr>
        <p:spPr>
          <a:xfrm>
            <a:off x="2384612" y="335976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674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F43F25-A095-456F-8564-FBA1491DCDBA}"/>
              </a:ext>
            </a:extLst>
          </p:cNvPr>
          <p:cNvSpPr txBox="1"/>
          <p:nvPr/>
        </p:nvSpPr>
        <p:spPr>
          <a:xfrm>
            <a:off x="125506" y="356454"/>
            <a:ext cx="11976847" cy="1665136"/>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Now here we import all the necessary model libraries.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I’m testing the results with the below algorithms. 1. Linear Regression 2. Random Forest Regressor 3. Decision Trees Regressor 4. KNN Regressor In order to test the model, I’m using r2 score and RMSE (Root Mean Squared Error), further in order to verify the model’s fit, I’m using cross validation score to identify the best model.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37913DF-F9F0-4A3C-BB04-F5245B7430CB}"/>
              </a:ext>
            </a:extLst>
          </p:cNvPr>
          <p:cNvPicPr>
            <a:picLocks noChangeAspect="1"/>
          </p:cNvPicPr>
          <p:nvPr/>
        </p:nvPicPr>
        <p:blipFill>
          <a:blip r:embed="rId2"/>
          <a:stretch>
            <a:fillRect/>
          </a:stretch>
        </p:blipFill>
        <p:spPr>
          <a:xfrm>
            <a:off x="451060" y="2939303"/>
            <a:ext cx="5219700" cy="1581150"/>
          </a:xfrm>
          <a:prstGeom prst="rect">
            <a:avLst/>
          </a:prstGeom>
        </p:spPr>
      </p:pic>
      <p:pic>
        <p:nvPicPr>
          <p:cNvPr id="5" name="Picture 4">
            <a:extLst>
              <a:ext uri="{FF2B5EF4-FFF2-40B4-BE49-F238E27FC236}">
                <a16:creationId xmlns:a16="http://schemas.microsoft.com/office/drawing/2014/main" id="{F2C8D7D3-7C23-4A4C-8EBE-082F16D15452}"/>
              </a:ext>
            </a:extLst>
          </p:cNvPr>
          <p:cNvPicPr>
            <a:picLocks noChangeAspect="1"/>
          </p:cNvPicPr>
          <p:nvPr/>
        </p:nvPicPr>
        <p:blipFill>
          <a:blip r:embed="rId3"/>
          <a:stretch>
            <a:fillRect/>
          </a:stretch>
        </p:blipFill>
        <p:spPr>
          <a:xfrm>
            <a:off x="7079428" y="2939303"/>
            <a:ext cx="4846320" cy="3848100"/>
          </a:xfrm>
          <a:prstGeom prst="rect">
            <a:avLst/>
          </a:prstGeom>
        </p:spPr>
      </p:pic>
      <p:sp>
        <p:nvSpPr>
          <p:cNvPr id="6" name="Arrow: Right 5">
            <a:extLst>
              <a:ext uri="{FF2B5EF4-FFF2-40B4-BE49-F238E27FC236}">
                <a16:creationId xmlns:a16="http://schemas.microsoft.com/office/drawing/2014/main" id="{FFA0716D-67CE-4D5A-B6CA-34B2650DC3EF}"/>
              </a:ext>
            </a:extLst>
          </p:cNvPr>
          <p:cNvSpPr/>
          <p:nvPr/>
        </p:nvSpPr>
        <p:spPr>
          <a:xfrm>
            <a:off x="5675780" y="3191435"/>
            <a:ext cx="1398628" cy="309284"/>
          </a:xfrm>
          <a:prstGeom prst="rightArrow">
            <a:avLst>
              <a:gd name="adj1" fmla="val 7219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52333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95F7FE-5873-49BF-BA4C-06587FA33CDD}"/>
              </a:ext>
            </a:extLst>
          </p:cNvPr>
          <p:cNvPicPr>
            <a:picLocks noChangeAspect="1"/>
          </p:cNvPicPr>
          <p:nvPr/>
        </p:nvPicPr>
        <p:blipFill>
          <a:blip r:embed="rId2"/>
          <a:stretch>
            <a:fillRect/>
          </a:stretch>
        </p:blipFill>
        <p:spPr>
          <a:xfrm>
            <a:off x="101077" y="84717"/>
            <a:ext cx="3990027" cy="3169472"/>
          </a:xfrm>
          <a:prstGeom prst="rect">
            <a:avLst/>
          </a:prstGeom>
        </p:spPr>
      </p:pic>
      <p:pic>
        <p:nvPicPr>
          <p:cNvPr id="3" name="Picture 2">
            <a:extLst>
              <a:ext uri="{FF2B5EF4-FFF2-40B4-BE49-F238E27FC236}">
                <a16:creationId xmlns:a16="http://schemas.microsoft.com/office/drawing/2014/main" id="{16C1419B-0073-4851-B24C-E59D98E91F88}"/>
              </a:ext>
            </a:extLst>
          </p:cNvPr>
          <p:cNvPicPr>
            <a:picLocks noChangeAspect="1"/>
          </p:cNvPicPr>
          <p:nvPr/>
        </p:nvPicPr>
        <p:blipFill>
          <a:blip r:embed="rId3"/>
          <a:stretch>
            <a:fillRect/>
          </a:stretch>
        </p:blipFill>
        <p:spPr>
          <a:xfrm>
            <a:off x="7109012" y="84717"/>
            <a:ext cx="4751294" cy="3257644"/>
          </a:xfrm>
          <a:prstGeom prst="rect">
            <a:avLst/>
          </a:prstGeom>
        </p:spPr>
      </p:pic>
      <p:pic>
        <p:nvPicPr>
          <p:cNvPr id="4" name="Picture 3">
            <a:extLst>
              <a:ext uri="{FF2B5EF4-FFF2-40B4-BE49-F238E27FC236}">
                <a16:creationId xmlns:a16="http://schemas.microsoft.com/office/drawing/2014/main" id="{444A1AAB-CF7A-4DAA-B49F-46821E5B5AC3}"/>
              </a:ext>
            </a:extLst>
          </p:cNvPr>
          <p:cNvPicPr>
            <a:picLocks noChangeAspect="1"/>
          </p:cNvPicPr>
          <p:nvPr/>
        </p:nvPicPr>
        <p:blipFill>
          <a:blip r:embed="rId4"/>
          <a:stretch>
            <a:fillRect/>
          </a:stretch>
        </p:blipFill>
        <p:spPr>
          <a:xfrm>
            <a:off x="3425862" y="3540612"/>
            <a:ext cx="4113084" cy="3299460"/>
          </a:xfrm>
          <a:prstGeom prst="rect">
            <a:avLst/>
          </a:prstGeom>
        </p:spPr>
      </p:pic>
    </p:spTree>
    <p:extLst>
      <p:ext uri="{BB962C8B-B14F-4D97-AF65-F5344CB8AC3E}">
        <p14:creationId xmlns:p14="http://schemas.microsoft.com/office/powerpoint/2010/main" val="1529156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679E8F-5E9D-4657-B777-6F776EE6C534}"/>
              </a:ext>
            </a:extLst>
          </p:cNvPr>
          <p:cNvPicPr>
            <a:picLocks noChangeAspect="1"/>
          </p:cNvPicPr>
          <p:nvPr/>
        </p:nvPicPr>
        <p:blipFill>
          <a:blip r:embed="rId2"/>
          <a:stretch>
            <a:fillRect/>
          </a:stretch>
        </p:blipFill>
        <p:spPr>
          <a:xfrm>
            <a:off x="301886" y="239470"/>
            <a:ext cx="3095738" cy="2703837"/>
          </a:xfrm>
          <a:prstGeom prst="rect">
            <a:avLst/>
          </a:prstGeom>
        </p:spPr>
      </p:pic>
      <p:sp>
        <p:nvSpPr>
          <p:cNvPr id="4" name="TextBox 3">
            <a:extLst>
              <a:ext uri="{FF2B5EF4-FFF2-40B4-BE49-F238E27FC236}">
                <a16:creationId xmlns:a16="http://schemas.microsoft.com/office/drawing/2014/main" id="{C191831A-7F2F-43D1-A52B-E6DF73FFE57D}"/>
              </a:ext>
            </a:extLst>
          </p:cNvPr>
          <p:cNvSpPr txBox="1"/>
          <p:nvPr/>
        </p:nvSpPr>
        <p:spPr>
          <a:xfrm>
            <a:off x="4697506" y="1063590"/>
            <a:ext cx="6530788" cy="704360"/>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Book Antiqua" panose="02040602050305030304" pitchFamily="18" charset="0"/>
                <a:ea typeface="Calibri" panose="020F0502020204030204" pitchFamily="34" charset="0"/>
                <a:cs typeface="Helvetica" panose="020B0604020202020204" pitchFamily="34" charset="0"/>
              </a:rPr>
              <a:t>Observation: Here we can see that among all the models </a:t>
            </a:r>
            <a:r>
              <a:rPr lang="en-IN" sz="2000" b="1" dirty="0">
                <a:solidFill>
                  <a:srgbClr val="000000"/>
                </a:solidFill>
                <a:effectLst/>
                <a:latin typeface="Book Antiqua" panose="02040602050305030304" pitchFamily="18" charset="0"/>
                <a:ea typeface="Calibri" panose="020F0502020204030204" pitchFamily="34" charset="0"/>
                <a:cs typeface="Helvetica" panose="020B0604020202020204" pitchFamily="34" charset="0"/>
              </a:rPr>
              <a:t>“Random Forest Regressor”</a:t>
            </a:r>
            <a:r>
              <a:rPr lang="en-IN" sz="1800" dirty="0">
                <a:solidFill>
                  <a:srgbClr val="000000"/>
                </a:solidFill>
                <a:effectLst/>
                <a:latin typeface="Book Antiqua" panose="02040602050305030304" pitchFamily="18" charset="0"/>
                <a:ea typeface="Calibri" panose="020F0502020204030204" pitchFamily="34" charset="0"/>
                <a:cs typeface="Helvetica" panose="020B0604020202020204" pitchFamily="34" charset="0"/>
              </a:rPr>
              <a:t> has high CV Score.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E615BB7-DC49-4F3B-8EE3-C0DCFFDC320D}"/>
              </a:ext>
            </a:extLst>
          </p:cNvPr>
          <p:cNvPicPr>
            <a:picLocks noChangeAspect="1"/>
          </p:cNvPicPr>
          <p:nvPr/>
        </p:nvPicPr>
        <p:blipFill>
          <a:blip r:embed="rId3"/>
          <a:stretch>
            <a:fillRect/>
          </a:stretch>
        </p:blipFill>
        <p:spPr>
          <a:xfrm>
            <a:off x="3709147" y="2504757"/>
            <a:ext cx="5867400" cy="4286885"/>
          </a:xfrm>
          <a:prstGeom prst="rect">
            <a:avLst/>
          </a:prstGeom>
        </p:spPr>
      </p:pic>
      <p:sp>
        <p:nvSpPr>
          <p:cNvPr id="6" name="Arrow: Right 5">
            <a:extLst>
              <a:ext uri="{FF2B5EF4-FFF2-40B4-BE49-F238E27FC236}">
                <a16:creationId xmlns:a16="http://schemas.microsoft.com/office/drawing/2014/main" id="{857635D3-C462-4819-A202-F2177E3B52D1}"/>
              </a:ext>
            </a:extLst>
          </p:cNvPr>
          <p:cNvSpPr/>
          <p:nvPr/>
        </p:nvSpPr>
        <p:spPr>
          <a:xfrm>
            <a:off x="3397624" y="1591388"/>
            <a:ext cx="978408" cy="2463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D5C34C44-A6B3-4F59-8549-3546E4C2D1F9}"/>
              </a:ext>
            </a:extLst>
          </p:cNvPr>
          <p:cNvSpPr/>
          <p:nvPr/>
        </p:nvSpPr>
        <p:spPr>
          <a:xfrm>
            <a:off x="4238692" y="1680785"/>
            <a:ext cx="340659" cy="8239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199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F5FE53-A2A4-4DFE-A7ED-623C73268D00}"/>
              </a:ext>
            </a:extLst>
          </p:cNvPr>
          <p:cNvPicPr>
            <a:picLocks noChangeAspect="1"/>
          </p:cNvPicPr>
          <p:nvPr/>
        </p:nvPicPr>
        <p:blipFill>
          <a:blip r:embed="rId2"/>
          <a:stretch>
            <a:fillRect/>
          </a:stretch>
        </p:blipFill>
        <p:spPr>
          <a:xfrm>
            <a:off x="515920" y="651211"/>
            <a:ext cx="4316058" cy="1818086"/>
          </a:xfrm>
          <a:prstGeom prst="rect">
            <a:avLst/>
          </a:prstGeom>
        </p:spPr>
      </p:pic>
      <p:pic>
        <p:nvPicPr>
          <p:cNvPr id="3" name="Picture 2">
            <a:extLst>
              <a:ext uri="{FF2B5EF4-FFF2-40B4-BE49-F238E27FC236}">
                <a16:creationId xmlns:a16="http://schemas.microsoft.com/office/drawing/2014/main" id="{19DECFEB-E14D-4620-9CA5-757495642037}"/>
              </a:ext>
            </a:extLst>
          </p:cNvPr>
          <p:cNvPicPr>
            <a:picLocks noChangeAspect="1"/>
          </p:cNvPicPr>
          <p:nvPr/>
        </p:nvPicPr>
        <p:blipFill>
          <a:blip r:embed="rId3"/>
          <a:stretch>
            <a:fillRect/>
          </a:stretch>
        </p:blipFill>
        <p:spPr>
          <a:xfrm>
            <a:off x="5526049" y="3326552"/>
            <a:ext cx="6253574" cy="2628658"/>
          </a:xfrm>
          <a:prstGeom prst="rect">
            <a:avLst/>
          </a:prstGeom>
        </p:spPr>
      </p:pic>
      <p:sp>
        <p:nvSpPr>
          <p:cNvPr id="4" name="TextBox 3">
            <a:extLst>
              <a:ext uri="{FF2B5EF4-FFF2-40B4-BE49-F238E27FC236}">
                <a16:creationId xmlns:a16="http://schemas.microsoft.com/office/drawing/2014/main" id="{6893BFE4-9303-45D7-9C87-6CD7AD3A9CFA}"/>
              </a:ext>
            </a:extLst>
          </p:cNvPr>
          <p:cNvSpPr txBox="1"/>
          <p:nvPr/>
        </p:nvSpPr>
        <p:spPr>
          <a:xfrm>
            <a:off x="6096000" y="963706"/>
            <a:ext cx="4849906" cy="369332"/>
          </a:xfrm>
          <a:prstGeom prst="rect">
            <a:avLst/>
          </a:prstGeom>
          <a:noFill/>
        </p:spPr>
        <p:txBody>
          <a:bodyPr wrap="square" rtlCol="0">
            <a:spAutoFit/>
          </a:bodyPr>
          <a:lstStyle/>
          <a:p>
            <a:r>
              <a:rPr lang="en-IN" dirty="0">
                <a:latin typeface="Book Antiqua" panose="02040602050305030304" pitchFamily="18" charset="0"/>
              </a:rPr>
              <a:t>Here we have saving our predicted model</a:t>
            </a:r>
          </a:p>
        </p:txBody>
      </p:sp>
      <p:sp>
        <p:nvSpPr>
          <p:cNvPr id="6" name="TextBox 5">
            <a:extLst>
              <a:ext uri="{FF2B5EF4-FFF2-40B4-BE49-F238E27FC236}">
                <a16:creationId xmlns:a16="http://schemas.microsoft.com/office/drawing/2014/main" id="{4DC4630E-C6AA-447F-B34A-CB5294CB2220}"/>
              </a:ext>
            </a:extLst>
          </p:cNvPr>
          <p:cNvSpPr txBox="1"/>
          <p:nvPr/>
        </p:nvSpPr>
        <p:spPr>
          <a:xfrm>
            <a:off x="0" y="4145281"/>
            <a:ext cx="5459506" cy="923330"/>
          </a:xfrm>
          <a:prstGeom prst="rect">
            <a:avLst/>
          </a:prstGeom>
          <a:noFill/>
        </p:spPr>
        <p:txBody>
          <a:bodyPr wrap="square" rtlCol="0">
            <a:spAutoFit/>
          </a:bodyPr>
          <a:lstStyle/>
          <a:p>
            <a:r>
              <a:rPr lang="en-IN" dirty="0">
                <a:latin typeface="Book Antiqua" panose="02040602050305030304" pitchFamily="18" charset="0"/>
              </a:rPr>
              <a:t>Here we can see that the original and the predicted values can be presented over here and our best model accuracy is 98.4%</a:t>
            </a:r>
          </a:p>
        </p:txBody>
      </p:sp>
      <p:sp>
        <p:nvSpPr>
          <p:cNvPr id="7" name="Arrow: Right 6">
            <a:extLst>
              <a:ext uri="{FF2B5EF4-FFF2-40B4-BE49-F238E27FC236}">
                <a16:creationId xmlns:a16="http://schemas.microsoft.com/office/drawing/2014/main" id="{14166CB9-EFC4-4CEC-8B13-F28E77172B4E}"/>
              </a:ext>
            </a:extLst>
          </p:cNvPr>
          <p:cNvSpPr/>
          <p:nvPr/>
        </p:nvSpPr>
        <p:spPr>
          <a:xfrm>
            <a:off x="4831978" y="1990165"/>
            <a:ext cx="197223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A3B8656B-CA59-405F-9157-486ACE5AE0F4}"/>
              </a:ext>
            </a:extLst>
          </p:cNvPr>
          <p:cNvSpPr/>
          <p:nvPr/>
        </p:nvSpPr>
        <p:spPr>
          <a:xfrm>
            <a:off x="6723529" y="2223247"/>
            <a:ext cx="376517" cy="1103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5900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40EB73-0DB2-4679-8E8A-91F3F5B7B287}"/>
              </a:ext>
            </a:extLst>
          </p:cNvPr>
          <p:cNvSpPr txBox="1"/>
          <p:nvPr/>
        </p:nvSpPr>
        <p:spPr>
          <a:xfrm>
            <a:off x="3809999" y="188258"/>
            <a:ext cx="3917577" cy="523220"/>
          </a:xfrm>
          <a:prstGeom prst="rect">
            <a:avLst/>
          </a:prstGeom>
          <a:noFill/>
        </p:spPr>
        <p:txBody>
          <a:bodyPr wrap="square">
            <a:spAutoFit/>
          </a:bodyPr>
          <a:lstStyle/>
          <a:p>
            <a:r>
              <a:rPr lang="en-IN" sz="28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CONCLUSION:</a:t>
            </a:r>
            <a:endParaRPr lang="en-IN" sz="2800" dirty="0">
              <a:solidFill>
                <a:schemeClr val="bg1"/>
              </a:solidFill>
            </a:endParaRPr>
          </a:p>
        </p:txBody>
      </p:sp>
      <p:sp>
        <p:nvSpPr>
          <p:cNvPr id="5" name="TextBox 4">
            <a:extLst>
              <a:ext uri="{FF2B5EF4-FFF2-40B4-BE49-F238E27FC236}">
                <a16:creationId xmlns:a16="http://schemas.microsoft.com/office/drawing/2014/main" id="{FB5704D0-008A-4BBF-B5F1-5BE2610A25B2}"/>
              </a:ext>
            </a:extLst>
          </p:cNvPr>
          <p:cNvSpPr txBox="1"/>
          <p:nvPr/>
        </p:nvSpPr>
        <p:spPr>
          <a:xfrm>
            <a:off x="0" y="1424832"/>
            <a:ext cx="12192000" cy="3834768"/>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We have successfully built a model using multiple models and found that the Random Forest Regressor model is the best model with a good accuracy.</a:t>
            </a:r>
          </a:p>
          <a:p>
            <a:pPr lvl="0">
              <a:lnSpc>
                <a:spcPct val="107000"/>
              </a:lnSpc>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 Below are the details of the model’s metrics predicting the dataset </a:t>
            </a:r>
            <a:r>
              <a:rPr lang="en-IN" sz="1800" dirty="0">
                <a:effectLst/>
                <a:latin typeface="Book Antiqua" panose="0204060205030503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 R2- score of 0.98 </a:t>
            </a:r>
            <a:r>
              <a:rPr lang="en-IN" sz="1800" dirty="0">
                <a:effectLst/>
                <a:latin typeface="Book Antiqua" panose="0204060205030503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 RMSE of 108.88.</a:t>
            </a:r>
          </a:p>
          <a:p>
            <a:pPr lvl="0">
              <a:lnSpc>
                <a:spcPct val="107000"/>
              </a:lnSpc>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 You can view the same from the visualizations on the correlation of independent variable over dependent variable (target) As we can see from the boxplot, I couldn’t remove all the outliers yet since the data is expensive, I have to proceed with the dataset with outliers. </a:t>
            </a:r>
          </a:p>
          <a:p>
            <a:pPr lvl="0">
              <a:lnSpc>
                <a:spcPct val="107000"/>
              </a:lnSpc>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Further, I couldn’t get skewness under control for few variables through couple of transformation techniques, yet I have proceeded with building the model. Looking at the heat map for correlation, I could see there were few independent variables which were correlated with each other, yet I have not removed any variable based on their correlation because multi-collinearity will not affect prediction.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09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3920BD-C3FC-4945-9E11-CADD7E276000}"/>
              </a:ext>
            </a:extLst>
          </p:cNvPr>
          <p:cNvSpPr txBox="1"/>
          <p:nvPr/>
        </p:nvSpPr>
        <p:spPr>
          <a:xfrm>
            <a:off x="1678641" y="384594"/>
            <a:ext cx="7938247" cy="461665"/>
          </a:xfrm>
          <a:prstGeom prst="rect">
            <a:avLst/>
          </a:prstGeom>
          <a:noFill/>
        </p:spPr>
        <p:txBody>
          <a:bodyPr wrap="square">
            <a:spAutoFit/>
          </a:bodyPr>
          <a:lstStyle/>
          <a:p>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Limitations of this work and Scope for Future Work:</a:t>
            </a:r>
            <a:endParaRPr lang="en-IN" sz="2400" dirty="0">
              <a:solidFill>
                <a:schemeClr val="bg1"/>
              </a:solidFill>
            </a:endParaRPr>
          </a:p>
        </p:txBody>
      </p:sp>
      <p:sp>
        <p:nvSpPr>
          <p:cNvPr id="5" name="TextBox 4">
            <a:extLst>
              <a:ext uri="{FF2B5EF4-FFF2-40B4-BE49-F238E27FC236}">
                <a16:creationId xmlns:a16="http://schemas.microsoft.com/office/drawing/2014/main" id="{F8E8C112-155E-4C98-BA16-DA273EB81E71}"/>
              </a:ext>
            </a:extLst>
          </p:cNvPr>
          <p:cNvSpPr txBox="1"/>
          <p:nvPr/>
        </p:nvSpPr>
        <p:spPr>
          <a:xfrm>
            <a:off x="0" y="1473589"/>
            <a:ext cx="12192000" cy="2327560"/>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Due to the presence of lot of outliers, we are unsure whether the model is going to perform well to a completely new dataset. </a:t>
            </a:r>
          </a:p>
          <a:p>
            <a:pPr marL="342900" lvl="0" indent="-342900">
              <a:lnSpc>
                <a:spcPct val="107000"/>
              </a:lnSpc>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 During data-collection, there are certain websites that do not provide the necessary information on the used car due to which the data collected was not precise which had to pre-processed for building a better model.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Other than these above limitations, I couldn’t find more scope for improvement.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999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1422D-4D32-4C16-9443-0B754BD6A5E1}"/>
              </a:ext>
            </a:extLst>
          </p:cNvPr>
          <p:cNvPicPr>
            <a:picLocks noChangeAspect="1"/>
          </p:cNvPicPr>
          <p:nvPr/>
        </p:nvPicPr>
        <p:blipFill>
          <a:blip r:embed="rId2"/>
          <a:stretch>
            <a:fillRect/>
          </a:stretch>
        </p:blipFill>
        <p:spPr>
          <a:xfrm>
            <a:off x="17930" y="10239"/>
            <a:ext cx="12191999" cy="6837522"/>
          </a:xfrm>
          <a:prstGeom prst="rect">
            <a:avLst/>
          </a:prstGeom>
        </p:spPr>
      </p:pic>
    </p:spTree>
    <p:extLst>
      <p:ext uri="{BB962C8B-B14F-4D97-AF65-F5344CB8AC3E}">
        <p14:creationId xmlns:p14="http://schemas.microsoft.com/office/powerpoint/2010/main" val="83428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AE3371-6DA0-49A7-AD27-3AE3164C9CF5}"/>
              </a:ext>
            </a:extLst>
          </p:cNvPr>
          <p:cNvSpPr txBox="1"/>
          <p:nvPr/>
        </p:nvSpPr>
        <p:spPr>
          <a:xfrm>
            <a:off x="4016188" y="0"/>
            <a:ext cx="3783106" cy="769441"/>
          </a:xfrm>
          <a:prstGeom prst="rect">
            <a:avLst/>
          </a:prstGeom>
          <a:noFill/>
        </p:spPr>
        <p:txBody>
          <a:bodyPr wrap="square" rtlCol="0">
            <a:spAutoFit/>
          </a:bodyPr>
          <a:lstStyle/>
          <a:p>
            <a:r>
              <a:rPr lang="en-IN" sz="4400" dirty="0">
                <a:solidFill>
                  <a:schemeClr val="bg1"/>
                </a:solidFill>
                <a:latin typeface="Calibri" panose="020F0502020204030204" pitchFamily="34" charset="0"/>
                <a:cs typeface="Calibri" panose="020F0502020204030204" pitchFamily="34" charset="0"/>
              </a:rPr>
              <a:t>Introduction:</a:t>
            </a:r>
          </a:p>
        </p:txBody>
      </p:sp>
      <p:sp>
        <p:nvSpPr>
          <p:cNvPr id="4" name="TextBox 3">
            <a:extLst>
              <a:ext uri="{FF2B5EF4-FFF2-40B4-BE49-F238E27FC236}">
                <a16:creationId xmlns:a16="http://schemas.microsoft.com/office/drawing/2014/main" id="{D0559F0E-114A-44CD-A5B3-B9E6C318D701}"/>
              </a:ext>
            </a:extLst>
          </p:cNvPr>
          <p:cNvSpPr txBox="1"/>
          <p:nvPr/>
        </p:nvSpPr>
        <p:spPr>
          <a:xfrm>
            <a:off x="-98612" y="1344706"/>
            <a:ext cx="12290612" cy="4524315"/>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With the covid 19 i9+mpact in the market, we have seen lot of changes in the car market. Now some cars are in demand hence making them costly and some are not in demand hence cheaper.</a:t>
            </a:r>
          </a:p>
          <a:p>
            <a:endParaRPr lang="en-IN" dirty="0">
              <a:latin typeface="Book Antiqua" panose="0204060205030503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Predicting the price of used cars is both an important and interesting problem. The market value is based on a number of factors, including demand, supply, options, and incentives. The market value of a vehicle usually falls somewhere between the sticker price and the invoice price. Because the market value is an average, some people will pay more than that amount, while others will pay less.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A car's value is determined by many factors: the popularity of the make and model of your car, vehicle specifications, trim levels, physical appearance, mileage, consistent maintenance and working condition.</a:t>
            </a:r>
          </a:p>
          <a:p>
            <a:endParaRPr lang="en-IN" dirty="0">
              <a:latin typeface="Book Antiqua" panose="0204060205030503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Using this as a base, I have collected the data from </a:t>
            </a:r>
            <a:r>
              <a:rPr lang="en-IN" sz="1800" b="1" dirty="0">
                <a:effectLst/>
                <a:latin typeface="Book Antiqua" panose="02040602050305030304" pitchFamily="18" charset="0"/>
                <a:ea typeface="Calibri" panose="020F0502020204030204" pitchFamily="34" charset="0"/>
                <a:cs typeface="Times New Roman" panose="02020603050405020304" pitchFamily="18" charset="0"/>
              </a:rPr>
              <a:t>“Cars24”</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 website and here I have collected and scrapped the information of the cars with definite and significant features required for predicting the better model</a:t>
            </a:r>
          </a:p>
          <a:p>
            <a:endParaRPr lang="en-IN" dirty="0">
              <a:latin typeface="Book Antiqua" panose="0204060205030503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 Once the data is collected, the data will be cleaned and pre-processed with all the necessary tools and the same will be used to build machine learning models in order to predict the price of the same</a:t>
            </a:r>
            <a:endParaRPr lang="en-IN" dirty="0"/>
          </a:p>
        </p:txBody>
      </p:sp>
    </p:spTree>
    <p:extLst>
      <p:ext uri="{BB962C8B-B14F-4D97-AF65-F5344CB8AC3E}">
        <p14:creationId xmlns:p14="http://schemas.microsoft.com/office/powerpoint/2010/main" val="2013921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D1868F-B59A-40CE-BC19-41B6E6197329}"/>
              </a:ext>
            </a:extLst>
          </p:cNvPr>
          <p:cNvSpPr txBox="1"/>
          <p:nvPr/>
        </p:nvSpPr>
        <p:spPr>
          <a:xfrm>
            <a:off x="2169458" y="156882"/>
            <a:ext cx="6929719" cy="769441"/>
          </a:xfrm>
          <a:prstGeom prst="rect">
            <a:avLst/>
          </a:prstGeom>
          <a:noFill/>
        </p:spPr>
        <p:txBody>
          <a:bodyPr wrap="square" rtlCol="0">
            <a:spAutoFit/>
          </a:bodyPr>
          <a:lstStyle/>
          <a:p>
            <a:r>
              <a:rPr lang="en-IN" sz="4400" dirty="0">
                <a:solidFill>
                  <a:schemeClr val="bg1"/>
                </a:solidFill>
              </a:rPr>
              <a:t>Analytical Problem Framing:</a:t>
            </a:r>
          </a:p>
        </p:txBody>
      </p:sp>
      <p:sp>
        <p:nvSpPr>
          <p:cNvPr id="3" name="TextBox 2">
            <a:extLst>
              <a:ext uri="{FF2B5EF4-FFF2-40B4-BE49-F238E27FC236}">
                <a16:creationId xmlns:a16="http://schemas.microsoft.com/office/drawing/2014/main" id="{74D578B9-9D03-4D89-B023-E13EC41C0BB2}"/>
              </a:ext>
            </a:extLst>
          </p:cNvPr>
          <p:cNvSpPr txBox="1"/>
          <p:nvPr/>
        </p:nvSpPr>
        <p:spPr>
          <a:xfrm>
            <a:off x="1" y="1398495"/>
            <a:ext cx="12192000" cy="5663688"/>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our dataset has 7039 rows and 16 columns, using this dataset we will be building the model followed by training the data and then finally the model is tested by using 70% of the training data and 30% of the testing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As we have pre-processed the data by removing the null values there may be chances of getting outliers and certain unknown values.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The following are the columns or features of our dataset:</a:t>
            </a:r>
          </a:p>
          <a:p>
            <a:endParaRPr lang="en-IN" dirty="0">
              <a:latin typeface="Book Antiqua" panose="02040602050305030304" pitchFamily="18" charset="0"/>
              <a:ea typeface="Calibri" panose="020F0502020204030204" pitchFamily="34" charset="0"/>
              <a:cs typeface="Times New Roman" panose="02020603050405020304" pitchFamily="18" charset="0"/>
            </a:endParaRPr>
          </a:p>
          <a:p>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ea typeface="Calibri" panose="020F0502020204030204" pitchFamily="34" charset="0"/>
              <a:cs typeface="Times New Roman" panose="02020603050405020304" pitchFamily="18" charset="0"/>
            </a:endParaRPr>
          </a:p>
          <a:p>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ea typeface="Calibri" panose="020F0502020204030204" pitchFamily="34" charset="0"/>
              <a:cs typeface="Times New Roman" panose="02020603050405020304" pitchFamily="18" charset="0"/>
            </a:endParaRPr>
          </a:p>
          <a:p>
            <a:pPr algn="ct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ea typeface="Calibri" panose="020F0502020204030204" pitchFamily="34" charset="0"/>
              <a:cs typeface="Times New Roman" panose="02020603050405020304" pitchFamily="18" charset="0"/>
            </a:endParaRPr>
          </a:p>
          <a:p>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These columns are named when the data is collected but during the pre-processing there are few newly created columns which are extracted from the existing data and thus the number of columns increased and the columns are renamed.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r>
              <a:rPr lang="en-IN" dirty="0">
                <a:latin typeface="Book Antiqua" panose="02040602050305030304" pitchFamily="18" charset="0"/>
                <a:cs typeface="Times New Roman" panose="02020603050405020304" pitchFamily="18" charset="0"/>
              </a:rPr>
              <a:t>                                         </a:t>
            </a:r>
            <a:endParaRPr lang="en-IN" dirty="0"/>
          </a:p>
        </p:txBody>
      </p:sp>
      <p:pic>
        <p:nvPicPr>
          <p:cNvPr id="4" name="Picture 3">
            <a:extLst>
              <a:ext uri="{FF2B5EF4-FFF2-40B4-BE49-F238E27FC236}">
                <a16:creationId xmlns:a16="http://schemas.microsoft.com/office/drawing/2014/main" id="{11AD9447-1CEF-4304-90BB-80A94884AAC8}"/>
              </a:ext>
            </a:extLst>
          </p:cNvPr>
          <p:cNvPicPr>
            <a:picLocks noChangeAspect="1"/>
          </p:cNvPicPr>
          <p:nvPr/>
        </p:nvPicPr>
        <p:blipFill>
          <a:blip r:embed="rId2"/>
          <a:stretch>
            <a:fillRect/>
          </a:stretch>
        </p:blipFill>
        <p:spPr>
          <a:xfrm>
            <a:off x="4939553" y="3429000"/>
            <a:ext cx="1962209" cy="1815352"/>
          </a:xfrm>
          <a:prstGeom prst="rect">
            <a:avLst/>
          </a:prstGeom>
        </p:spPr>
      </p:pic>
    </p:spTree>
    <p:extLst>
      <p:ext uri="{BB962C8B-B14F-4D97-AF65-F5344CB8AC3E}">
        <p14:creationId xmlns:p14="http://schemas.microsoft.com/office/powerpoint/2010/main" val="158815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F5C8E8-8579-4BAC-8E84-E79FE5DCB81B}"/>
              </a:ext>
            </a:extLst>
          </p:cNvPr>
          <p:cNvPicPr>
            <a:picLocks noChangeAspect="1"/>
          </p:cNvPicPr>
          <p:nvPr/>
        </p:nvPicPr>
        <p:blipFill>
          <a:blip r:embed="rId2"/>
          <a:stretch>
            <a:fillRect/>
          </a:stretch>
        </p:blipFill>
        <p:spPr>
          <a:xfrm>
            <a:off x="694092" y="1349861"/>
            <a:ext cx="4753238" cy="1643921"/>
          </a:xfrm>
          <a:prstGeom prst="rect">
            <a:avLst/>
          </a:prstGeom>
        </p:spPr>
      </p:pic>
      <p:sp>
        <p:nvSpPr>
          <p:cNvPr id="4" name="TextBox 3">
            <a:extLst>
              <a:ext uri="{FF2B5EF4-FFF2-40B4-BE49-F238E27FC236}">
                <a16:creationId xmlns:a16="http://schemas.microsoft.com/office/drawing/2014/main" id="{E673D7DF-1DF1-4F2B-9414-2FDDC38EE28F}"/>
              </a:ext>
            </a:extLst>
          </p:cNvPr>
          <p:cNvSpPr txBox="1"/>
          <p:nvPr/>
        </p:nvSpPr>
        <p:spPr>
          <a:xfrm>
            <a:off x="3858633" y="0"/>
            <a:ext cx="2344943" cy="769441"/>
          </a:xfrm>
          <a:prstGeom prst="rect">
            <a:avLst/>
          </a:prstGeom>
          <a:noFill/>
        </p:spPr>
        <p:txBody>
          <a:bodyPr wrap="square" rtlCol="0">
            <a:spAutoFit/>
          </a:bodyPr>
          <a:lstStyle/>
          <a:p>
            <a:r>
              <a:rPr lang="en-IN" sz="4400" dirty="0">
                <a:solidFill>
                  <a:schemeClr val="bg1"/>
                </a:solidFill>
              </a:rPr>
              <a:t>Analysis:</a:t>
            </a:r>
          </a:p>
        </p:txBody>
      </p:sp>
      <p:sp>
        <p:nvSpPr>
          <p:cNvPr id="6" name="TextBox 5">
            <a:extLst>
              <a:ext uri="{FF2B5EF4-FFF2-40B4-BE49-F238E27FC236}">
                <a16:creationId xmlns:a16="http://schemas.microsoft.com/office/drawing/2014/main" id="{86D58B06-1424-463C-8CFA-42C48C998C02}"/>
              </a:ext>
            </a:extLst>
          </p:cNvPr>
          <p:cNvSpPr txBox="1"/>
          <p:nvPr/>
        </p:nvSpPr>
        <p:spPr>
          <a:xfrm>
            <a:off x="5558118" y="1349861"/>
            <a:ext cx="6230470" cy="923330"/>
          </a:xfrm>
          <a:prstGeom prst="rect">
            <a:avLst/>
          </a:prstGeom>
          <a:noFill/>
        </p:spPr>
        <p:txBody>
          <a:bodyPr wrap="square" rtlCol="0">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Primarily these are the basic libraries which are imported and further the libraries necessary are imported.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237DBC90-DAFC-49F6-8BED-84046EE8A710}"/>
              </a:ext>
            </a:extLst>
          </p:cNvPr>
          <p:cNvPicPr>
            <a:picLocks noChangeAspect="1"/>
          </p:cNvPicPr>
          <p:nvPr/>
        </p:nvPicPr>
        <p:blipFill>
          <a:blip r:embed="rId3"/>
          <a:stretch>
            <a:fillRect/>
          </a:stretch>
        </p:blipFill>
        <p:spPr>
          <a:xfrm>
            <a:off x="559623" y="3864218"/>
            <a:ext cx="4164778" cy="2949343"/>
          </a:xfrm>
          <a:prstGeom prst="rect">
            <a:avLst/>
          </a:prstGeom>
        </p:spPr>
      </p:pic>
      <p:sp>
        <p:nvSpPr>
          <p:cNvPr id="9" name="Arrow: Down 8">
            <a:extLst>
              <a:ext uri="{FF2B5EF4-FFF2-40B4-BE49-F238E27FC236}">
                <a16:creationId xmlns:a16="http://schemas.microsoft.com/office/drawing/2014/main" id="{3D288C36-D36E-4B8B-A550-CB74156BF7D3}"/>
              </a:ext>
            </a:extLst>
          </p:cNvPr>
          <p:cNvSpPr/>
          <p:nvPr/>
        </p:nvSpPr>
        <p:spPr>
          <a:xfrm>
            <a:off x="2178424" y="2993782"/>
            <a:ext cx="340658" cy="870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C694F08-034F-4A95-AEC1-C30B5B8D82B9}"/>
              </a:ext>
            </a:extLst>
          </p:cNvPr>
          <p:cNvSpPr txBox="1"/>
          <p:nvPr/>
        </p:nvSpPr>
        <p:spPr>
          <a:xfrm>
            <a:off x="5123330" y="4814471"/>
            <a:ext cx="7100046" cy="923330"/>
          </a:xfrm>
          <a:prstGeom prst="rect">
            <a:avLst/>
          </a:prstGeom>
          <a:noFill/>
        </p:spPr>
        <p:txBody>
          <a:bodyPr wrap="square" rtlCol="0">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have just collected the scraped data into different dataframes which needs to be concatenated for the complete dataframe</a:t>
            </a:r>
            <a:endParaRPr lang="en-IN" dirty="0"/>
          </a:p>
        </p:txBody>
      </p:sp>
    </p:spTree>
    <p:extLst>
      <p:ext uri="{BB962C8B-B14F-4D97-AF65-F5344CB8AC3E}">
        <p14:creationId xmlns:p14="http://schemas.microsoft.com/office/powerpoint/2010/main" val="2763747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297D06-EA72-4FE9-883E-29D65FFFA26A}"/>
              </a:ext>
            </a:extLst>
          </p:cNvPr>
          <p:cNvPicPr>
            <a:picLocks noChangeAspect="1"/>
          </p:cNvPicPr>
          <p:nvPr/>
        </p:nvPicPr>
        <p:blipFill>
          <a:blip r:embed="rId2"/>
          <a:stretch>
            <a:fillRect/>
          </a:stretch>
        </p:blipFill>
        <p:spPr>
          <a:xfrm>
            <a:off x="173915" y="246529"/>
            <a:ext cx="4980793" cy="2515552"/>
          </a:xfrm>
          <a:prstGeom prst="rect">
            <a:avLst/>
          </a:prstGeom>
        </p:spPr>
      </p:pic>
      <p:sp>
        <p:nvSpPr>
          <p:cNvPr id="4" name="TextBox 3">
            <a:extLst>
              <a:ext uri="{FF2B5EF4-FFF2-40B4-BE49-F238E27FC236}">
                <a16:creationId xmlns:a16="http://schemas.microsoft.com/office/drawing/2014/main" id="{6938B2FA-F2FC-46BF-9B9D-163DF4E7F267}"/>
              </a:ext>
            </a:extLst>
          </p:cNvPr>
          <p:cNvSpPr txBox="1"/>
          <p:nvPr/>
        </p:nvSpPr>
        <p:spPr>
          <a:xfrm>
            <a:off x="5369859" y="1142999"/>
            <a:ext cx="6490447" cy="369332"/>
          </a:xfrm>
          <a:prstGeom prst="rect">
            <a:avLst/>
          </a:prstGeom>
          <a:noFill/>
        </p:spPr>
        <p:txBody>
          <a:bodyPr wrap="square" rtlCol="0">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the data is concatenated and the dataframe is formed.</a:t>
            </a:r>
            <a:endParaRPr lang="en-IN" dirty="0"/>
          </a:p>
        </p:txBody>
      </p:sp>
      <p:pic>
        <p:nvPicPr>
          <p:cNvPr id="5" name="Picture 4">
            <a:extLst>
              <a:ext uri="{FF2B5EF4-FFF2-40B4-BE49-F238E27FC236}">
                <a16:creationId xmlns:a16="http://schemas.microsoft.com/office/drawing/2014/main" id="{B5DC8106-55D0-4071-9B28-197478EFAA29}"/>
              </a:ext>
            </a:extLst>
          </p:cNvPr>
          <p:cNvPicPr>
            <a:picLocks noChangeAspect="1"/>
          </p:cNvPicPr>
          <p:nvPr/>
        </p:nvPicPr>
        <p:blipFill>
          <a:blip r:embed="rId3"/>
          <a:stretch>
            <a:fillRect/>
          </a:stretch>
        </p:blipFill>
        <p:spPr>
          <a:xfrm>
            <a:off x="173916" y="4095920"/>
            <a:ext cx="5002306" cy="2515551"/>
          </a:xfrm>
          <a:prstGeom prst="rect">
            <a:avLst/>
          </a:prstGeom>
        </p:spPr>
      </p:pic>
      <p:sp>
        <p:nvSpPr>
          <p:cNvPr id="6" name="Arrow: Down 5">
            <a:extLst>
              <a:ext uri="{FF2B5EF4-FFF2-40B4-BE49-F238E27FC236}">
                <a16:creationId xmlns:a16="http://schemas.microsoft.com/office/drawing/2014/main" id="{AA7BA6BA-0BB9-4DF4-88D3-30C9F7F3B0F3}"/>
              </a:ext>
            </a:extLst>
          </p:cNvPr>
          <p:cNvSpPr/>
          <p:nvPr/>
        </p:nvSpPr>
        <p:spPr>
          <a:xfrm>
            <a:off x="1963271" y="2762081"/>
            <a:ext cx="484094" cy="1333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663A1DC-5E50-4261-87C2-3F38188C5992}"/>
              </a:ext>
            </a:extLst>
          </p:cNvPr>
          <p:cNvSpPr txBox="1"/>
          <p:nvPr/>
        </p:nvSpPr>
        <p:spPr>
          <a:xfrm>
            <a:off x="5369859" y="4406153"/>
            <a:ext cx="6732494" cy="646331"/>
          </a:xfrm>
          <a:prstGeom prst="rect">
            <a:avLst/>
          </a:prstGeom>
          <a:noFill/>
        </p:spPr>
        <p:txBody>
          <a:bodyPr wrap="square" rtlCol="0">
            <a:spAutoFit/>
          </a:bodyPr>
          <a:lstStyle/>
          <a:p>
            <a:r>
              <a:rPr lang="en-IN" dirty="0">
                <a:latin typeface="Book Antiqua" panose="02040602050305030304" pitchFamily="18" charset="0"/>
                <a:cs typeface="Calibri" panose="020F0502020204030204" pitchFamily="34" charset="0"/>
              </a:rPr>
              <a:t>Here we have the null values in few columns and also all the features of the data are object type.</a:t>
            </a:r>
          </a:p>
        </p:txBody>
      </p:sp>
    </p:spTree>
    <p:extLst>
      <p:ext uri="{BB962C8B-B14F-4D97-AF65-F5344CB8AC3E}">
        <p14:creationId xmlns:p14="http://schemas.microsoft.com/office/powerpoint/2010/main" val="426986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DD26B6-D0E7-460B-867A-9B14E0CC14A0}"/>
              </a:ext>
            </a:extLst>
          </p:cNvPr>
          <p:cNvPicPr>
            <a:picLocks noChangeAspect="1"/>
          </p:cNvPicPr>
          <p:nvPr/>
        </p:nvPicPr>
        <p:blipFill>
          <a:blip r:embed="rId2"/>
          <a:stretch>
            <a:fillRect/>
          </a:stretch>
        </p:blipFill>
        <p:spPr>
          <a:xfrm>
            <a:off x="65704" y="241319"/>
            <a:ext cx="5731510" cy="2036445"/>
          </a:xfrm>
          <a:prstGeom prst="rect">
            <a:avLst/>
          </a:prstGeom>
        </p:spPr>
      </p:pic>
      <p:sp>
        <p:nvSpPr>
          <p:cNvPr id="3" name="TextBox 2">
            <a:extLst>
              <a:ext uri="{FF2B5EF4-FFF2-40B4-BE49-F238E27FC236}">
                <a16:creationId xmlns:a16="http://schemas.microsoft.com/office/drawing/2014/main" id="{9B86935F-1872-40F0-A385-B085D351FA82}"/>
              </a:ext>
            </a:extLst>
          </p:cNvPr>
          <p:cNvSpPr txBox="1"/>
          <p:nvPr/>
        </p:nvSpPr>
        <p:spPr>
          <a:xfrm>
            <a:off x="5979459" y="802340"/>
            <a:ext cx="6146837" cy="923330"/>
          </a:xfrm>
          <a:prstGeom prst="rect">
            <a:avLst/>
          </a:prstGeom>
          <a:noFill/>
        </p:spPr>
        <p:txBody>
          <a:bodyPr wrap="square" rtlCol="0">
            <a:spAutoFit/>
          </a:bodyPr>
          <a:lstStyle/>
          <a:p>
            <a:r>
              <a:rPr lang="en-IN" sz="1800" dirty="0">
                <a:effectLst/>
                <a:latin typeface="Book Antiqua" panose="02040602050305030304" pitchFamily="18" charset="0"/>
                <a:ea typeface="Calibri" panose="020F0502020204030204" pitchFamily="34" charset="0"/>
                <a:cs typeface="Times New Roman" panose="02020603050405020304" pitchFamily="18" charset="0"/>
              </a:rPr>
              <a:t>The dataset has only object datatype and so statistical description is not done over here.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B3089579-3B44-490D-BD24-B469C64E0C88}"/>
              </a:ext>
            </a:extLst>
          </p:cNvPr>
          <p:cNvSpPr txBox="1"/>
          <p:nvPr/>
        </p:nvSpPr>
        <p:spPr>
          <a:xfrm>
            <a:off x="63015" y="2579002"/>
            <a:ext cx="5217459" cy="400110"/>
          </a:xfrm>
          <a:prstGeom prst="rect">
            <a:avLst/>
          </a:prstGeom>
          <a:noFill/>
        </p:spPr>
        <p:txBody>
          <a:bodyPr wrap="square" rtlCol="0">
            <a:spAutoFit/>
          </a:bodyPr>
          <a:lstStyle/>
          <a:p>
            <a:r>
              <a:rPr lang="en-IN" sz="2000" b="1" dirty="0">
                <a:solidFill>
                  <a:schemeClr val="bg1"/>
                </a:solidFill>
                <a:effectLst/>
                <a:latin typeface="Book Antiqua" panose="02040602050305030304" pitchFamily="18" charset="0"/>
                <a:ea typeface="Calibri" panose="020F0502020204030204" pitchFamily="34" charset="0"/>
                <a:cs typeface="Times New Roman" panose="02020603050405020304" pitchFamily="18" charset="0"/>
              </a:rPr>
              <a:t>Here the pre-processing of the data starts:</a:t>
            </a:r>
            <a:endParaRPr lang="en-IN" sz="2000" b="1" dirty="0">
              <a:solidFill>
                <a:schemeClr val="bg1"/>
              </a:solidFill>
            </a:endParaRPr>
          </a:p>
        </p:txBody>
      </p:sp>
      <p:pic>
        <p:nvPicPr>
          <p:cNvPr id="6" name="Picture 5">
            <a:extLst>
              <a:ext uri="{FF2B5EF4-FFF2-40B4-BE49-F238E27FC236}">
                <a16:creationId xmlns:a16="http://schemas.microsoft.com/office/drawing/2014/main" id="{B871953B-7629-4013-9D4D-CC48ACD15657}"/>
              </a:ext>
            </a:extLst>
          </p:cNvPr>
          <p:cNvPicPr>
            <a:picLocks noChangeAspect="1"/>
          </p:cNvPicPr>
          <p:nvPr/>
        </p:nvPicPr>
        <p:blipFill>
          <a:blip r:embed="rId3"/>
          <a:stretch>
            <a:fillRect/>
          </a:stretch>
        </p:blipFill>
        <p:spPr>
          <a:xfrm>
            <a:off x="63015" y="3680461"/>
            <a:ext cx="4823012" cy="2635992"/>
          </a:xfrm>
          <a:prstGeom prst="rect">
            <a:avLst/>
          </a:prstGeom>
        </p:spPr>
      </p:pic>
      <p:pic>
        <p:nvPicPr>
          <p:cNvPr id="7" name="Picture 6">
            <a:extLst>
              <a:ext uri="{FF2B5EF4-FFF2-40B4-BE49-F238E27FC236}">
                <a16:creationId xmlns:a16="http://schemas.microsoft.com/office/drawing/2014/main" id="{D472EE24-1614-470F-A3D7-09D497EE078C}"/>
              </a:ext>
            </a:extLst>
          </p:cNvPr>
          <p:cNvPicPr>
            <a:picLocks noChangeAspect="1"/>
          </p:cNvPicPr>
          <p:nvPr/>
        </p:nvPicPr>
        <p:blipFill>
          <a:blip r:embed="rId4"/>
          <a:stretch>
            <a:fillRect/>
          </a:stretch>
        </p:blipFill>
        <p:spPr>
          <a:xfrm>
            <a:off x="5640407" y="3680461"/>
            <a:ext cx="1508760" cy="2635992"/>
          </a:xfrm>
          <a:prstGeom prst="rect">
            <a:avLst/>
          </a:prstGeom>
        </p:spPr>
      </p:pic>
      <p:pic>
        <p:nvPicPr>
          <p:cNvPr id="8" name="Picture 7">
            <a:extLst>
              <a:ext uri="{FF2B5EF4-FFF2-40B4-BE49-F238E27FC236}">
                <a16:creationId xmlns:a16="http://schemas.microsoft.com/office/drawing/2014/main" id="{79A8283F-E63B-4B10-84A0-CDFE95A2F8BA}"/>
              </a:ext>
            </a:extLst>
          </p:cNvPr>
          <p:cNvPicPr>
            <a:picLocks noChangeAspect="1"/>
          </p:cNvPicPr>
          <p:nvPr/>
        </p:nvPicPr>
        <p:blipFill>
          <a:blip r:embed="rId5"/>
          <a:stretch>
            <a:fillRect/>
          </a:stretch>
        </p:blipFill>
        <p:spPr>
          <a:xfrm>
            <a:off x="8077779" y="3680461"/>
            <a:ext cx="4084320" cy="2635992"/>
          </a:xfrm>
          <a:prstGeom prst="rect">
            <a:avLst/>
          </a:prstGeom>
        </p:spPr>
      </p:pic>
      <p:sp>
        <p:nvSpPr>
          <p:cNvPr id="9" name="Arrow: Right 8">
            <a:extLst>
              <a:ext uri="{FF2B5EF4-FFF2-40B4-BE49-F238E27FC236}">
                <a16:creationId xmlns:a16="http://schemas.microsoft.com/office/drawing/2014/main" id="{3FE505A5-5BB7-41EF-99BB-628698F7FE0A}"/>
              </a:ext>
            </a:extLst>
          </p:cNvPr>
          <p:cNvSpPr/>
          <p:nvPr/>
        </p:nvSpPr>
        <p:spPr>
          <a:xfrm>
            <a:off x="4823012" y="4236457"/>
            <a:ext cx="817395" cy="308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0D50187B-668F-4D2B-BD3B-579602CFB565}"/>
              </a:ext>
            </a:extLst>
          </p:cNvPr>
          <p:cNvSpPr/>
          <p:nvPr/>
        </p:nvSpPr>
        <p:spPr>
          <a:xfrm>
            <a:off x="7179067" y="4236457"/>
            <a:ext cx="898712" cy="308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7FE1143-3566-44A6-844C-9A91D09AD8C0}"/>
              </a:ext>
            </a:extLst>
          </p:cNvPr>
          <p:cNvSpPr txBox="1"/>
          <p:nvPr/>
        </p:nvSpPr>
        <p:spPr>
          <a:xfrm>
            <a:off x="5979459" y="1789694"/>
            <a:ext cx="6069106" cy="646331"/>
          </a:xfrm>
          <a:prstGeom prst="rect">
            <a:avLst/>
          </a:prstGeom>
          <a:noFill/>
        </p:spPr>
        <p:txBody>
          <a:bodyPr wrap="square" rtlCol="0">
            <a:spAutoFit/>
          </a:bodyPr>
          <a:lstStyle/>
          <a:p>
            <a:r>
              <a:rPr lang="en-IN" dirty="0">
                <a:latin typeface="Book Antiqua" panose="02040602050305030304" pitchFamily="18" charset="0"/>
              </a:rPr>
              <a:t>Here we will see the pre-processing of the few of the columns.</a:t>
            </a:r>
          </a:p>
        </p:txBody>
      </p:sp>
    </p:spTree>
    <p:extLst>
      <p:ext uri="{BB962C8B-B14F-4D97-AF65-F5344CB8AC3E}">
        <p14:creationId xmlns:p14="http://schemas.microsoft.com/office/powerpoint/2010/main" val="378566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D476CA-B068-4FB0-B552-4F3564D14977}"/>
              </a:ext>
            </a:extLst>
          </p:cNvPr>
          <p:cNvPicPr>
            <a:picLocks noChangeAspect="1"/>
          </p:cNvPicPr>
          <p:nvPr/>
        </p:nvPicPr>
        <p:blipFill>
          <a:blip r:embed="rId2"/>
          <a:stretch>
            <a:fillRect/>
          </a:stretch>
        </p:blipFill>
        <p:spPr>
          <a:xfrm>
            <a:off x="235548" y="293819"/>
            <a:ext cx="4163148" cy="2072864"/>
          </a:xfrm>
          <a:prstGeom prst="rect">
            <a:avLst/>
          </a:prstGeom>
        </p:spPr>
      </p:pic>
      <p:pic>
        <p:nvPicPr>
          <p:cNvPr id="3" name="Picture 2">
            <a:extLst>
              <a:ext uri="{FF2B5EF4-FFF2-40B4-BE49-F238E27FC236}">
                <a16:creationId xmlns:a16="http://schemas.microsoft.com/office/drawing/2014/main" id="{97AA413E-4F1D-46E7-8236-5DA528BFF2EE}"/>
              </a:ext>
            </a:extLst>
          </p:cNvPr>
          <p:cNvPicPr>
            <a:picLocks noChangeAspect="1"/>
          </p:cNvPicPr>
          <p:nvPr/>
        </p:nvPicPr>
        <p:blipFill>
          <a:blip r:embed="rId3"/>
          <a:stretch>
            <a:fillRect/>
          </a:stretch>
        </p:blipFill>
        <p:spPr>
          <a:xfrm>
            <a:off x="5018444" y="293820"/>
            <a:ext cx="1819691" cy="2072863"/>
          </a:xfrm>
          <a:prstGeom prst="rect">
            <a:avLst/>
          </a:prstGeom>
        </p:spPr>
      </p:pic>
      <p:pic>
        <p:nvPicPr>
          <p:cNvPr id="4" name="Picture 3">
            <a:extLst>
              <a:ext uri="{FF2B5EF4-FFF2-40B4-BE49-F238E27FC236}">
                <a16:creationId xmlns:a16="http://schemas.microsoft.com/office/drawing/2014/main" id="{E3AD1D44-525E-44E7-AB0C-B51B8BEC996B}"/>
              </a:ext>
            </a:extLst>
          </p:cNvPr>
          <p:cNvPicPr>
            <a:picLocks noChangeAspect="1"/>
          </p:cNvPicPr>
          <p:nvPr/>
        </p:nvPicPr>
        <p:blipFill>
          <a:blip r:embed="rId4"/>
          <a:stretch>
            <a:fillRect/>
          </a:stretch>
        </p:blipFill>
        <p:spPr>
          <a:xfrm>
            <a:off x="7470738" y="293819"/>
            <a:ext cx="4683834" cy="2072863"/>
          </a:xfrm>
          <a:prstGeom prst="rect">
            <a:avLst/>
          </a:prstGeom>
        </p:spPr>
      </p:pic>
      <p:pic>
        <p:nvPicPr>
          <p:cNvPr id="5" name="Picture 4">
            <a:extLst>
              <a:ext uri="{FF2B5EF4-FFF2-40B4-BE49-F238E27FC236}">
                <a16:creationId xmlns:a16="http://schemas.microsoft.com/office/drawing/2014/main" id="{B5C85B25-A79A-458B-9198-3BAFA3816CEC}"/>
              </a:ext>
            </a:extLst>
          </p:cNvPr>
          <p:cNvPicPr>
            <a:picLocks noChangeAspect="1"/>
          </p:cNvPicPr>
          <p:nvPr/>
        </p:nvPicPr>
        <p:blipFill>
          <a:blip r:embed="rId5"/>
          <a:stretch>
            <a:fillRect/>
          </a:stretch>
        </p:blipFill>
        <p:spPr>
          <a:xfrm>
            <a:off x="9812655" y="3272441"/>
            <a:ext cx="2087880" cy="2678206"/>
          </a:xfrm>
          <a:prstGeom prst="rect">
            <a:avLst/>
          </a:prstGeom>
        </p:spPr>
      </p:pic>
      <p:pic>
        <p:nvPicPr>
          <p:cNvPr id="6" name="Picture 5">
            <a:extLst>
              <a:ext uri="{FF2B5EF4-FFF2-40B4-BE49-F238E27FC236}">
                <a16:creationId xmlns:a16="http://schemas.microsoft.com/office/drawing/2014/main" id="{13D0B582-8006-49B2-A17C-F2AD8B69EF0B}"/>
              </a:ext>
            </a:extLst>
          </p:cNvPr>
          <p:cNvPicPr>
            <a:picLocks noChangeAspect="1"/>
          </p:cNvPicPr>
          <p:nvPr/>
        </p:nvPicPr>
        <p:blipFill>
          <a:blip r:embed="rId6"/>
          <a:stretch>
            <a:fillRect/>
          </a:stretch>
        </p:blipFill>
        <p:spPr>
          <a:xfrm>
            <a:off x="4952104" y="3245547"/>
            <a:ext cx="3596640" cy="2705100"/>
          </a:xfrm>
          <a:prstGeom prst="rect">
            <a:avLst/>
          </a:prstGeom>
        </p:spPr>
      </p:pic>
      <p:sp>
        <p:nvSpPr>
          <p:cNvPr id="7" name="Arrow: Right 6">
            <a:extLst>
              <a:ext uri="{FF2B5EF4-FFF2-40B4-BE49-F238E27FC236}">
                <a16:creationId xmlns:a16="http://schemas.microsoft.com/office/drawing/2014/main" id="{4968D8D4-AD8D-43AF-8562-578AE109C51B}"/>
              </a:ext>
            </a:extLst>
          </p:cNvPr>
          <p:cNvSpPr/>
          <p:nvPr/>
        </p:nvSpPr>
        <p:spPr>
          <a:xfrm>
            <a:off x="4398696" y="1526416"/>
            <a:ext cx="619748" cy="36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932E89E4-E427-4BAB-8668-782FB0CB18CB}"/>
              </a:ext>
            </a:extLst>
          </p:cNvPr>
          <p:cNvSpPr/>
          <p:nvPr/>
        </p:nvSpPr>
        <p:spPr>
          <a:xfrm>
            <a:off x="6838135" y="1526416"/>
            <a:ext cx="619748" cy="365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433F8B4E-A5EA-4FFA-B7C7-145625184F9D}"/>
              </a:ext>
            </a:extLst>
          </p:cNvPr>
          <p:cNvSpPr/>
          <p:nvPr/>
        </p:nvSpPr>
        <p:spPr>
          <a:xfrm>
            <a:off x="10676965" y="2366682"/>
            <a:ext cx="394447" cy="8788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485F3263-44BA-4FCE-B61C-589382EBE9AD}"/>
              </a:ext>
            </a:extLst>
          </p:cNvPr>
          <p:cNvSpPr/>
          <p:nvPr/>
        </p:nvSpPr>
        <p:spPr>
          <a:xfrm flipH="1">
            <a:off x="8548744" y="4534850"/>
            <a:ext cx="1263910" cy="5212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0C0A95F-8038-4261-AFDB-0DB13F425A46}"/>
              </a:ext>
            </a:extLst>
          </p:cNvPr>
          <p:cNvSpPr txBox="1"/>
          <p:nvPr/>
        </p:nvSpPr>
        <p:spPr>
          <a:xfrm>
            <a:off x="0" y="4141692"/>
            <a:ext cx="4952103" cy="1290920"/>
          </a:xfrm>
          <a:prstGeom prst="rect">
            <a:avLst/>
          </a:prstGeom>
          <a:noFill/>
        </p:spPr>
        <p:txBody>
          <a:bodyPr wrap="square" rtlCol="0">
            <a:spAutoFit/>
          </a:bodyPr>
          <a:lstStyle/>
          <a:p>
            <a:pPr>
              <a:lnSpc>
                <a:spcPct val="107000"/>
              </a:lnSpc>
              <a:spcAft>
                <a:spcPts val="800"/>
              </a:spcAft>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the new columns like “Purchase month” and “purchase year” are created and after creating these new columns the parent column is dropped.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8431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C42B58-8EA2-4F9B-9D23-ACD16341C4FC}"/>
              </a:ext>
            </a:extLst>
          </p:cNvPr>
          <p:cNvPicPr>
            <a:picLocks noChangeAspect="1"/>
          </p:cNvPicPr>
          <p:nvPr/>
        </p:nvPicPr>
        <p:blipFill>
          <a:blip r:embed="rId2"/>
          <a:stretch>
            <a:fillRect/>
          </a:stretch>
        </p:blipFill>
        <p:spPr>
          <a:xfrm>
            <a:off x="201706" y="481853"/>
            <a:ext cx="4114800" cy="2586505"/>
          </a:xfrm>
          <a:prstGeom prst="rect">
            <a:avLst/>
          </a:prstGeom>
        </p:spPr>
      </p:pic>
      <p:pic>
        <p:nvPicPr>
          <p:cNvPr id="3" name="Picture 2">
            <a:extLst>
              <a:ext uri="{FF2B5EF4-FFF2-40B4-BE49-F238E27FC236}">
                <a16:creationId xmlns:a16="http://schemas.microsoft.com/office/drawing/2014/main" id="{9D9B2998-22B8-47DE-B8DB-7D29D2D554EE}"/>
              </a:ext>
            </a:extLst>
          </p:cNvPr>
          <p:cNvPicPr>
            <a:picLocks noChangeAspect="1"/>
          </p:cNvPicPr>
          <p:nvPr/>
        </p:nvPicPr>
        <p:blipFill>
          <a:blip r:embed="rId3"/>
          <a:stretch>
            <a:fillRect/>
          </a:stretch>
        </p:blipFill>
        <p:spPr>
          <a:xfrm>
            <a:off x="4933414" y="481853"/>
            <a:ext cx="1527138" cy="2586505"/>
          </a:xfrm>
          <a:prstGeom prst="rect">
            <a:avLst/>
          </a:prstGeom>
        </p:spPr>
      </p:pic>
      <p:pic>
        <p:nvPicPr>
          <p:cNvPr id="4" name="Picture 3">
            <a:extLst>
              <a:ext uri="{FF2B5EF4-FFF2-40B4-BE49-F238E27FC236}">
                <a16:creationId xmlns:a16="http://schemas.microsoft.com/office/drawing/2014/main" id="{38EC36A1-EF70-4391-A1CD-8813B0BC6DAE}"/>
              </a:ext>
            </a:extLst>
          </p:cNvPr>
          <p:cNvPicPr>
            <a:picLocks noChangeAspect="1"/>
          </p:cNvPicPr>
          <p:nvPr/>
        </p:nvPicPr>
        <p:blipFill>
          <a:blip r:embed="rId4"/>
          <a:stretch>
            <a:fillRect/>
          </a:stretch>
        </p:blipFill>
        <p:spPr>
          <a:xfrm>
            <a:off x="5498862" y="4555568"/>
            <a:ext cx="4290057" cy="426085"/>
          </a:xfrm>
          <a:prstGeom prst="rect">
            <a:avLst/>
          </a:prstGeom>
        </p:spPr>
      </p:pic>
      <p:pic>
        <p:nvPicPr>
          <p:cNvPr id="5" name="Picture 4">
            <a:extLst>
              <a:ext uri="{FF2B5EF4-FFF2-40B4-BE49-F238E27FC236}">
                <a16:creationId xmlns:a16="http://schemas.microsoft.com/office/drawing/2014/main" id="{5277FED6-C25F-4E4F-AE74-F482D0E3A83D}"/>
              </a:ext>
            </a:extLst>
          </p:cNvPr>
          <p:cNvPicPr>
            <a:picLocks noChangeAspect="1"/>
          </p:cNvPicPr>
          <p:nvPr/>
        </p:nvPicPr>
        <p:blipFill>
          <a:blip r:embed="rId5"/>
          <a:stretch>
            <a:fillRect/>
          </a:stretch>
        </p:blipFill>
        <p:spPr>
          <a:xfrm>
            <a:off x="7077461" y="481853"/>
            <a:ext cx="5114539" cy="2586505"/>
          </a:xfrm>
          <a:prstGeom prst="rect">
            <a:avLst/>
          </a:prstGeom>
        </p:spPr>
      </p:pic>
      <p:pic>
        <p:nvPicPr>
          <p:cNvPr id="6" name="Picture 5">
            <a:extLst>
              <a:ext uri="{FF2B5EF4-FFF2-40B4-BE49-F238E27FC236}">
                <a16:creationId xmlns:a16="http://schemas.microsoft.com/office/drawing/2014/main" id="{7B342C37-BBFB-4D08-8C5E-3B4B10FA25ED}"/>
              </a:ext>
            </a:extLst>
          </p:cNvPr>
          <p:cNvPicPr>
            <a:picLocks noChangeAspect="1"/>
          </p:cNvPicPr>
          <p:nvPr/>
        </p:nvPicPr>
        <p:blipFill>
          <a:blip r:embed="rId6"/>
          <a:stretch>
            <a:fillRect/>
          </a:stretch>
        </p:blipFill>
        <p:spPr>
          <a:xfrm>
            <a:off x="10392111" y="3780867"/>
            <a:ext cx="1799889" cy="2482774"/>
          </a:xfrm>
          <a:prstGeom prst="rect">
            <a:avLst/>
          </a:prstGeom>
        </p:spPr>
      </p:pic>
      <p:pic>
        <p:nvPicPr>
          <p:cNvPr id="7" name="Picture 6">
            <a:extLst>
              <a:ext uri="{FF2B5EF4-FFF2-40B4-BE49-F238E27FC236}">
                <a16:creationId xmlns:a16="http://schemas.microsoft.com/office/drawing/2014/main" id="{1D6099B8-1DDD-4EDC-B4F5-727435EB41A9}"/>
              </a:ext>
            </a:extLst>
          </p:cNvPr>
          <p:cNvPicPr>
            <a:picLocks noChangeAspect="1"/>
          </p:cNvPicPr>
          <p:nvPr/>
        </p:nvPicPr>
        <p:blipFill>
          <a:blip r:embed="rId7"/>
          <a:stretch>
            <a:fillRect/>
          </a:stretch>
        </p:blipFill>
        <p:spPr>
          <a:xfrm>
            <a:off x="5498863" y="5055161"/>
            <a:ext cx="4290060" cy="354330"/>
          </a:xfrm>
          <a:prstGeom prst="rect">
            <a:avLst/>
          </a:prstGeom>
        </p:spPr>
      </p:pic>
      <p:pic>
        <p:nvPicPr>
          <p:cNvPr id="8" name="Picture 7">
            <a:extLst>
              <a:ext uri="{FF2B5EF4-FFF2-40B4-BE49-F238E27FC236}">
                <a16:creationId xmlns:a16="http://schemas.microsoft.com/office/drawing/2014/main" id="{54EDEF5F-20EF-47B2-B189-80E19FDFD0A6}"/>
              </a:ext>
            </a:extLst>
          </p:cNvPr>
          <p:cNvPicPr>
            <a:picLocks noChangeAspect="1"/>
          </p:cNvPicPr>
          <p:nvPr/>
        </p:nvPicPr>
        <p:blipFill>
          <a:blip r:embed="rId8"/>
          <a:stretch>
            <a:fillRect/>
          </a:stretch>
        </p:blipFill>
        <p:spPr>
          <a:xfrm>
            <a:off x="5498862" y="5836285"/>
            <a:ext cx="4290057" cy="427355"/>
          </a:xfrm>
          <a:prstGeom prst="rect">
            <a:avLst/>
          </a:prstGeom>
        </p:spPr>
      </p:pic>
      <p:sp>
        <p:nvSpPr>
          <p:cNvPr id="9" name="Arrow: Right 8">
            <a:extLst>
              <a:ext uri="{FF2B5EF4-FFF2-40B4-BE49-F238E27FC236}">
                <a16:creationId xmlns:a16="http://schemas.microsoft.com/office/drawing/2014/main" id="{C4F7FC7D-0AE8-447F-929A-809490CFAD6E}"/>
              </a:ext>
            </a:extLst>
          </p:cNvPr>
          <p:cNvSpPr/>
          <p:nvPr/>
        </p:nvSpPr>
        <p:spPr>
          <a:xfrm>
            <a:off x="4316505" y="1857421"/>
            <a:ext cx="616909" cy="410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4A54BAAA-1005-41EC-9698-AC4DCBB8A104}"/>
              </a:ext>
            </a:extLst>
          </p:cNvPr>
          <p:cNvSpPr/>
          <p:nvPr/>
        </p:nvSpPr>
        <p:spPr>
          <a:xfrm>
            <a:off x="6460552" y="1936377"/>
            <a:ext cx="616908" cy="268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2B103D13-95DE-4064-831E-FC2292179B25}"/>
              </a:ext>
            </a:extLst>
          </p:cNvPr>
          <p:cNvSpPr/>
          <p:nvPr/>
        </p:nvSpPr>
        <p:spPr>
          <a:xfrm>
            <a:off x="10856259" y="2906806"/>
            <a:ext cx="519953" cy="874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B0C248D2-D44C-428C-B403-DAB61215C08B}"/>
              </a:ext>
            </a:extLst>
          </p:cNvPr>
          <p:cNvSpPr/>
          <p:nvPr/>
        </p:nvSpPr>
        <p:spPr>
          <a:xfrm flipH="1">
            <a:off x="9788922" y="4903694"/>
            <a:ext cx="6031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3D8BA155-6F3E-4CC5-A9E6-7B6DD571D5FF}"/>
              </a:ext>
            </a:extLst>
          </p:cNvPr>
          <p:cNvSpPr/>
          <p:nvPr/>
        </p:nvSpPr>
        <p:spPr>
          <a:xfrm>
            <a:off x="6096000" y="3068358"/>
            <a:ext cx="364552" cy="1487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46F8602B-0B2B-449E-9F16-67345FBB9772}"/>
              </a:ext>
            </a:extLst>
          </p:cNvPr>
          <p:cNvSpPr/>
          <p:nvPr/>
        </p:nvSpPr>
        <p:spPr>
          <a:xfrm>
            <a:off x="7386918" y="5409491"/>
            <a:ext cx="394447" cy="4267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74B76D9E-C87D-456B-82AD-B960EB8389D4}"/>
              </a:ext>
            </a:extLst>
          </p:cNvPr>
          <p:cNvSpPr txBox="1"/>
          <p:nvPr/>
        </p:nvSpPr>
        <p:spPr>
          <a:xfrm>
            <a:off x="0" y="4308699"/>
            <a:ext cx="5300743"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Here we have dropped the parent column after creating the new columns “Year of insurance” and “Month of insurance”.</a:t>
            </a:r>
            <a:endParaRPr lang="en-IN" dirty="0"/>
          </a:p>
        </p:txBody>
      </p:sp>
      <p:sp>
        <p:nvSpPr>
          <p:cNvPr id="16" name="TextBox 15">
            <a:extLst>
              <a:ext uri="{FF2B5EF4-FFF2-40B4-BE49-F238E27FC236}">
                <a16:creationId xmlns:a16="http://schemas.microsoft.com/office/drawing/2014/main" id="{B6A4368C-F919-4791-BA20-BE4F479DA4BF}"/>
              </a:ext>
            </a:extLst>
          </p:cNvPr>
          <p:cNvSpPr txBox="1"/>
          <p:nvPr/>
        </p:nvSpPr>
        <p:spPr>
          <a:xfrm>
            <a:off x="0" y="5409490"/>
            <a:ext cx="5379360"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latin typeface="Book Antiqua" panose="02040602050305030304" pitchFamily="18" charset="0"/>
              </a:rPr>
              <a:t>These are the few columns which we have seen here for preprocessing, as these the other features which are required are pre-processed.</a:t>
            </a:r>
          </a:p>
        </p:txBody>
      </p:sp>
    </p:spTree>
    <p:extLst>
      <p:ext uri="{BB962C8B-B14F-4D97-AF65-F5344CB8AC3E}">
        <p14:creationId xmlns:p14="http://schemas.microsoft.com/office/powerpoint/2010/main" val="2199921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288</TotalTime>
  <Words>1410</Words>
  <Application>Microsoft Office PowerPoint</Application>
  <PresentationFormat>Widescreen</PresentationFormat>
  <Paragraphs>101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 Antiqua</vt:lpstr>
      <vt:lpstr>Calibri</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Akanksha Chakravarthy</dc:creator>
  <cp:lastModifiedBy>Akanksha Chakravarthy</cp:lastModifiedBy>
  <cp:revision>3</cp:revision>
  <dcterms:created xsi:type="dcterms:W3CDTF">2022-04-02T20:14:33Z</dcterms:created>
  <dcterms:modified xsi:type="dcterms:W3CDTF">2022-04-03T16:50:58Z</dcterms:modified>
</cp:coreProperties>
</file>